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58" r:id="rId4"/>
    <p:sldId id="259" r:id="rId5"/>
    <p:sldId id="260" r:id="rId6"/>
    <p:sldId id="261" r:id="rId7"/>
    <p:sldId id="262" r:id="rId8"/>
    <p:sldId id="268" r:id="rId9"/>
    <p:sldId id="263" r:id="rId10"/>
    <p:sldId id="264" r:id="rId11"/>
    <p:sldId id="269" r:id="rId12"/>
    <p:sldId id="270" r:id="rId13"/>
    <p:sldId id="274" r:id="rId14"/>
    <p:sldId id="271" r:id="rId15"/>
    <p:sldId id="272" r:id="rId16"/>
    <p:sldId id="273" r:id="rId17"/>
    <p:sldId id="275" r:id="rId18"/>
    <p:sldId id="27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62" autoAdjust="0"/>
  </p:normalViewPr>
  <p:slideViewPr>
    <p:cSldViewPr>
      <p:cViewPr>
        <p:scale>
          <a:sx n="90" d="100"/>
          <a:sy n="90" d="100"/>
        </p:scale>
        <p:origin x="-1050" y="-4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8EC99-6488-4B0F-B56E-F539323F16F6}" type="datetimeFigureOut">
              <a:rPr lang="fr-FR" smtClean="0"/>
              <a:pPr/>
              <a:t>28/08/2015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0677B-A596-4C26-9547-E0DD26ABBC81}" type="slidenum">
              <a:rPr lang="fr-FR" smtClean="0"/>
              <a:pPr/>
              <a:t>‹N°›</a:t>
            </a:fld>
            <a:endParaRPr lang="fr-FR"/>
          </a:p>
        </p:txBody>
      </p:sp>
    </p:spTree>
    <p:extLst>
      <p:ext uri="{BB962C8B-B14F-4D97-AF65-F5344CB8AC3E}">
        <p14:creationId xmlns:p14="http://schemas.microsoft.com/office/powerpoint/2010/main" val="124165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C90677B-A596-4C26-9547-E0DD26ABBC81}"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8F4863B-CF8B-4CA2-B8B0-9473E5EF23C3}" type="datetimeFigureOut">
              <a:rPr lang="fr-FR" smtClean="0"/>
              <a:pPr/>
              <a:t>28/08/2015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F6554-3092-405A-AFA1-895F76F03B42}" type="slidenum">
              <a:rPr lang="fr-FR" smtClean="0"/>
              <a:pPr/>
              <a:t>‹N°›</a:t>
            </a:fld>
            <a:endParaRPr lang="fr-FR"/>
          </a:p>
        </p:txBody>
      </p:sp>
    </p:spTree>
    <p:extLst>
      <p:ext uri="{BB962C8B-B14F-4D97-AF65-F5344CB8AC3E}">
        <p14:creationId xmlns:p14="http://schemas.microsoft.com/office/powerpoint/2010/main" val="1246309217"/>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F4863B-CF8B-4CA2-B8B0-9473E5EF23C3}" type="datetimeFigureOut">
              <a:rPr lang="fr-FR" smtClean="0"/>
              <a:pPr/>
              <a:t>28/08/2015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F6554-3092-405A-AFA1-895F76F03B42}" type="slidenum">
              <a:rPr lang="fr-FR" smtClean="0"/>
              <a:pPr/>
              <a:t>‹N°›</a:t>
            </a:fld>
            <a:endParaRPr lang="fr-FR"/>
          </a:p>
        </p:txBody>
      </p:sp>
    </p:spTree>
    <p:extLst>
      <p:ext uri="{BB962C8B-B14F-4D97-AF65-F5344CB8AC3E}">
        <p14:creationId xmlns:p14="http://schemas.microsoft.com/office/powerpoint/2010/main" val="125166116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F4863B-CF8B-4CA2-B8B0-9473E5EF23C3}" type="datetimeFigureOut">
              <a:rPr lang="fr-FR" smtClean="0"/>
              <a:pPr/>
              <a:t>28/08/2015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F6554-3092-405A-AFA1-895F76F03B42}" type="slidenum">
              <a:rPr lang="fr-FR" smtClean="0"/>
              <a:pPr/>
              <a:t>‹N°›</a:t>
            </a:fld>
            <a:endParaRPr lang="fr-FR"/>
          </a:p>
        </p:txBody>
      </p:sp>
    </p:spTree>
    <p:extLst>
      <p:ext uri="{BB962C8B-B14F-4D97-AF65-F5344CB8AC3E}">
        <p14:creationId xmlns:p14="http://schemas.microsoft.com/office/powerpoint/2010/main" val="16061669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F4863B-CF8B-4CA2-B8B0-9473E5EF23C3}" type="datetimeFigureOut">
              <a:rPr lang="fr-FR" smtClean="0"/>
              <a:pPr/>
              <a:t>28/08/2015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F6554-3092-405A-AFA1-895F76F03B42}" type="slidenum">
              <a:rPr lang="fr-FR" smtClean="0"/>
              <a:pPr/>
              <a:t>‹N°›</a:t>
            </a:fld>
            <a:endParaRPr lang="fr-FR"/>
          </a:p>
        </p:txBody>
      </p:sp>
    </p:spTree>
    <p:extLst>
      <p:ext uri="{BB962C8B-B14F-4D97-AF65-F5344CB8AC3E}">
        <p14:creationId xmlns:p14="http://schemas.microsoft.com/office/powerpoint/2010/main" val="305946624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8F4863B-CF8B-4CA2-B8B0-9473E5EF23C3}" type="datetimeFigureOut">
              <a:rPr lang="fr-FR" smtClean="0"/>
              <a:pPr/>
              <a:t>28/08/2015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F6554-3092-405A-AFA1-895F76F03B42}" type="slidenum">
              <a:rPr lang="fr-FR" smtClean="0"/>
              <a:pPr/>
              <a:t>‹N°›</a:t>
            </a:fld>
            <a:endParaRPr lang="fr-FR"/>
          </a:p>
        </p:txBody>
      </p:sp>
    </p:spTree>
    <p:extLst>
      <p:ext uri="{BB962C8B-B14F-4D97-AF65-F5344CB8AC3E}">
        <p14:creationId xmlns:p14="http://schemas.microsoft.com/office/powerpoint/2010/main" val="121147604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8F4863B-CF8B-4CA2-B8B0-9473E5EF23C3}" type="datetimeFigureOut">
              <a:rPr lang="fr-FR" smtClean="0"/>
              <a:pPr/>
              <a:t>28/08/2015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CF6554-3092-405A-AFA1-895F76F03B42}" type="slidenum">
              <a:rPr lang="fr-FR" smtClean="0"/>
              <a:pPr/>
              <a:t>‹N°›</a:t>
            </a:fld>
            <a:endParaRPr lang="fr-FR"/>
          </a:p>
        </p:txBody>
      </p:sp>
    </p:spTree>
    <p:extLst>
      <p:ext uri="{BB962C8B-B14F-4D97-AF65-F5344CB8AC3E}">
        <p14:creationId xmlns:p14="http://schemas.microsoft.com/office/powerpoint/2010/main" val="271477984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8F4863B-CF8B-4CA2-B8B0-9473E5EF23C3}" type="datetimeFigureOut">
              <a:rPr lang="fr-FR" smtClean="0"/>
              <a:pPr/>
              <a:t>28/08/2015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CF6554-3092-405A-AFA1-895F76F03B42}" type="slidenum">
              <a:rPr lang="fr-FR" smtClean="0"/>
              <a:pPr/>
              <a:t>‹N°›</a:t>
            </a:fld>
            <a:endParaRPr lang="fr-FR"/>
          </a:p>
        </p:txBody>
      </p:sp>
    </p:spTree>
    <p:extLst>
      <p:ext uri="{BB962C8B-B14F-4D97-AF65-F5344CB8AC3E}">
        <p14:creationId xmlns:p14="http://schemas.microsoft.com/office/powerpoint/2010/main" val="325587979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8F4863B-CF8B-4CA2-B8B0-9473E5EF23C3}" type="datetimeFigureOut">
              <a:rPr lang="fr-FR" smtClean="0"/>
              <a:pPr/>
              <a:t>28/08/2015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CF6554-3092-405A-AFA1-895F76F03B42}" type="slidenum">
              <a:rPr lang="fr-FR" smtClean="0"/>
              <a:pPr/>
              <a:t>‹N°›</a:t>
            </a:fld>
            <a:endParaRPr lang="fr-FR"/>
          </a:p>
        </p:txBody>
      </p:sp>
    </p:spTree>
    <p:extLst>
      <p:ext uri="{BB962C8B-B14F-4D97-AF65-F5344CB8AC3E}">
        <p14:creationId xmlns:p14="http://schemas.microsoft.com/office/powerpoint/2010/main" val="115958473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F4863B-CF8B-4CA2-B8B0-9473E5EF23C3}" type="datetimeFigureOut">
              <a:rPr lang="fr-FR" smtClean="0"/>
              <a:pPr/>
              <a:t>28/08/2015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CF6554-3092-405A-AFA1-895F76F03B42}" type="slidenum">
              <a:rPr lang="fr-FR" smtClean="0"/>
              <a:pPr/>
              <a:t>‹N°›</a:t>
            </a:fld>
            <a:endParaRPr lang="fr-FR"/>
          </a:p>
        </p:txBody>
      </p:sp>
    </p:spTree>
    <p:extLst>
      <p:ext uri="{BB962C8B-B14F-4D97-AF65-F5344CB8AC3E}">
        <p14:creationId xmlns:p14="http://schemas.microsoft.com/office/powerpoint/2010/main" val="32477345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F4863B-CF8B-4CA2-B8B0-9473E5EF23C3}" type="datetimeFigureOut">
              <a:rPr lang="fr-FR" smtClean="0"/>
              <a:pPr/>
              <a:t>28/08/2015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CF6554-3092-405A-AFA1-895F76F03B42}" type="slidenum">
              <a:rPr lang="fr-FR" smtClean="0"/>
              <a:pPr/>
              <a:t>‹N°›</a:t>
            </a:fld>
            <a:endParaRPr lang="fr-FR"/>
          </a:p>
        </p:txBody>
      </p:sp>
    </p:spTree>
    <p:extLst>
      <p:ext uri="{BB962C8B-B14F-4D97-AF65-F5344CB8AC3E}">
        <p14:creationId xmlns:p14="http://schemas.microsoft.com/office/powerpoint/2010/main" val="9504292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F4863B-CF8B-4CA2-B8B0-9473E5EF23C3}" type="datetimeFigureOut">
              <a:rPr lang="fr-FR" smtClean="0"/>
              <a:pPr/>
              <a:t>28/08/2015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CF6554-3092-405A-AFA1-895F76F03B42}" type="slidenum">
              <a:rPr lang="fr-FR" smtClean="0"/>
              <a:pPr/>
              <a:t>‹N°›</a:t>
            </a:fld>
            <a:endParaRPr lang="fr-FR"/>
          </a:p>
        </p:txBody>
      </p:sp>
    </p:spTree>
    <p:extLst>
      <p:ext uri="{BB962C8B-B14F-4D97-AF65-F5344CB8AC3E}">
        <p14:creationId xmlns:p14="http://schemas.microsoft.com/office/powerpoint/2010/main" val="339586546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maskote.centerblog.net/rub-parchemins--2.html?ii=1"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4863B-CF8B-4CA2-B8B0-9473E5EF23C3}" type="datetimeFigureOut">
              <a:rPr lang="fr-FR" smtClean="0"/>
              <a:pPr/>
              <a:t>28/08/2015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F6554-3092-405A-AFA1-895F76F03B42}" type="slidenum">
              <a:rPr lang="fr-FR" smtClean="0"/>
              <a:pPr/>
              <a:t>‹N°›</a:t>
            </a:fld>
            <a:endParaRPr lang="fr-FR"/>
          </a:p>
        </p:txBody>
      </p:sp>
      <p:pic>
        <p:nvPicPr>
          <p:cNvPr id="7" name="Picture 2" descr="MASQUES PARCHEMIN POUR PHOTOFILTRE">
            <a:hlinkClick r:id="rId13" tooltip="Agrandir l'image de maskote.centerblog.net"/>
          </p:cNvPr>
          <p:cNvPicPr>
            <a:picLocks noChangeAspect="1" noChangeArrowheads="1"/>
          </p:cNvPicPr>
          <p:nvPr userDrawn="1"/>
        </p:nvPicPr>
        <p:blipFill>
          <a:blip r:embed="rId14" cstate="print">
            <a:lum bright="70000" contrast="-70000"/>
            <a:extLst>
              <a:ext uri="{BEBA8EAE-BF5A-486C-A8C5-ECC9F3942E4B}">
                <a14:imgProps xmlns:a14="http://schemas.microsoft.com/office/drawing/2010/main">
                  <a14:imgLayer r:embed="rId15">
                    <a14:imgEffect>
                      <a14:sharpenSoften amount="50000"/>
                    </a14:imgEffect>
                    <a14:imgEffect>
                      <a14:brightnessContrast bright="-2000" contrast="40000"/>
                    </a14:imgEffect>
                  </a14:imgLayer>
                </a14:imgProps>
              </a:ext>
              <a:ext uri="{28A0092B-C50C-407E-A947-70E740481C1C}">
                <a14:useLocalDpi xmlns:a14="http://schemas.microsoft.com/office/drawing/2010/main" val="0"/>
              </a:ext>
            </a:extLst>
          </a:blip>
          <a:srcRect/>
          <a:stretch>
            <a:fillRect/>
          </a:stretch>
        </p:blipFill>
        <p:spPr bwMode="auto">
          <a:xfrm>
            <a:off x="-18689" y="0"/>
            <a:ext cx="91693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p:nvPr userDrawn="1"/>
        </p:nvPicPr>
        <p:blipFill>
          <a:blip r:embed="rId16" cstate="print">
            <a:extLst>
              <a:ext uri="{28A0092B-C50C-407E-A947-70E740481C1C}">
                <a14:useLocalDpi xmlns:a14="http://schemas.microsoft.com/office/drawing/2010/main" val="0"/>
              </a:ext>
            </a:extLst>
          </a:blip>
          <a:stretch>
            <a:fillRect/>
          </a:stretch>
        </p:blipFill>
        <p:spPr>
          <a:xfrm>
            <a:off x="7884368" y="476672"/>
            <a:ext cx="678039" cy="864096"/>
          </a:xfrm>
          <a:prstGeom prst="rect">
            <a:avLst/>
          </a:prstGeom>
        </p:spPr>
      </p:pic>
    </p:spTree>
    <p:extLst>
      <p:ext uri="{BB962C8B-B14F-4D97-AF65-F5344CB8AC3E}">
        <p14:creationId xmlns:p14="http://schemas.microsoft.com/office/powerpoint/2010/main" val="14283119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hyperlink" Target="https://facebook.com/anac36" TargetMode="External"/><Relationship Id="rId2" Type="http://schemas.openxmlformats.org/officeDocument/2006/relationships/hyperlink" Target="http://torep.fr/anac" TargetMode="External"/><Relationship Id="rId1" Type="http://schemas.openxmlformats.org/officeDocument/2006/relationships/slideLayout" Target="../slideLayouts/slideLayout1.xml"/><Relationship Id="rId4" Type="http://schemas.openxmlformats.org/officeDocument/2006/relationships/hyperlink" Target="mailto:anacneuvy@orange.f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2585743" y="836712"/>
            <a:ext cx="3960440" cy="4752528"/>
          </a:xfrm>
          <a:prstGeom prst="rect">
            <a:avLst/>
          </a:prstGeom>
        </p:spPr>
      </p:pic>
      <p:sp>
        <p:nvSpPr>
          <p:cNvPr id="2" name="Rectangle 1"/>
          <p:cNvSpPr/>
          <p:nvPr/>
        </p:nvSpPr>
        <p:spPr>
          <a:xfrm>
            <a:off x="7884368" y="476672"/>
            <a:ext cx="72008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65145978"/>
      </p:ext>
    </p:extLst>
  </p:cSld>
  <p:clrMapOvr>
    <a:masterClrMapping/>
  </p:clrMapOvr>
  <p:transition spd="slow" advTm="3478">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3785652"/>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a:t>
            </a:r>
            <a:r>
              <a:rPr lang="fr-FR" sz="4000" b="1" u="sng" dirty="0">
                <a:solidFill>
                  <a:srgbClr val="0070C0"/>
                </a:solidFill>
                <a:latin typeface="Gabriola" panose="04040605051002020D02" pitchFamily="82" charset="0"/>
              </a:rPr>
              <a:t>objectifs</a:t>
            </a:r>
          </a:p>
          <a:p>
            <a:r>
              <a:rPr lang="fr-FR" sz="3200" dirty="0"/>
              <a:t>  </a:t>
            </a:r>
          </a:p>
          <a:p>
            <a:r>
              <a:rPr lang="fr-FR" sz="3200" b="1" dirty="0" smtClean="0">
                <a:solidFill>
                  <a:srgbClr val="C00000"/>
                </a:solidFill>
                <a:latin typeface="Gabriola" panose="04040605051002020D02" pitchFamily="82" charset="0"/>
              </a:rPr>
              <a:t>Partager la découverte de poèmes ou  beaux textes littéraires :</a:t>
            </a:r>
          </a:p>
          <a:p>
            <a:endParaRPr lang="fr-FR" sz="3200" b="1" dirty="0" smtClean="0">
              <a:solidFill>
                <a:srgbClr val="C00000"/>
              </a:solidFill>
              <a:latin typeface="Gabriola" panose="04040605051002020D02" pitchFamily="82" charset="0"/>
            </a:endParaRPr>
          </a:p>
          <a:p>
            <a:r>
              <a:rPr lang="fr-FR" sz="2400" dirty="0" smtClean="0">
                <a:latin typeface="Gabriola" panose="04040605051002020D02" pitchFamily="82" charset="0"/>
              </a:rPr>
              <a:t>L’histoire n’est pas notre seule motivation, les beaux textes, la littérature, la poésie sont très appréciés par nos membres, et nombreux sont ceux qui souhaitent participer à nos cafés poésies. </a:t>
            </a:r>
          </a:p>
        </p:txBody>
      </p:sp>
      <p:pic>
        <p:nvPicPr>
          <p:cNvPr id="9218" name="Picture 2" descr="http://www.torep.fr/anac/2012/image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755" y="4437112"/>
            <a:ext cx="3412415" cy="193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25807"/>
      </p:ext>
    </p:extLst>
  </p:cSld>
  <p:clrMapOvr>
    <a:masterClrMapping/>
  </p:clrMapOvr>
  <p:transition spd="slow" advTm="1237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10" fill="hold" nodeType="afterEffect">
                                  <p:stCondLst>
                                    <p:cond delay="1000"/>
                                  </p:stCondLst>
                                  <p:childTnLst>
                                    <p:set>
                                      <p:cBhvr>
                                        <p:cTn id="12" dur="1" fill="hold">
                                          <p:stCondLst>
                                            <p:cond delay="0"/>
                                          </p:stCondLst>
                                        </p:cTn>
                                        <p:tgtEl>
                                          <p:spTgt spid="9218"/>
                                        </p:tgtEl>
                                        <p:attrNameLst>
                                          <p:attrName>style.visibility</p:attrName>
                                        </p:attrNameLst>
                                      </p:cBhvr>
                                      <p:to>
                                        <p:strVal val="visible"/>
                                      </p:to>
                                    </p:set>
                                    <p:animEffect transition="in" filter="randombar(horizontal)">
                                      <p:cBhvr>
                                        <p:cTn id="13"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3539430"/>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réalisations</a:t>
            </a:r>
            <a:endParaRPr lang="fr-FR" sz="4000" b="1" u="sng" dirty="0">
              <a:solidFill>
                <a:srgbClr val="0070C0"/>
              </a:solidFill>
              <a:latin typeface="Gabriola" panose="04040605051002020D02" pitchFamily="82" charset="0"/>
            </a:endParaRPr>
          </a:p>
          <a:p>
            <a:r>
              <a:rPr lang="fr-FR" sz="3200" dirty="0"/>
              <a:t>  </a:t>
            </a:r>
          </a:p>
          <a:p>
            <a:r>
              <a:rPr lang="fr-FR" sz="3200" b="1" dirty="0" smtClean="0">
                <a:solidFill>
                  <a:srgbClr val="C00000"/>
                </a:solidFill>
                <a:latin typeface="Gabriola" panose="04040605051002020D02" pitchFamily="82" charset="0"/>
              </a:rPr>
              <a:t>Promenade Littéraire (2009)</a:t>
            </a:r>
          </a:p>
          <a:p>
            <a:pPr algn="just"/>
            <a:r>
              <a:rPr lang="fr-FR" sz="2400" b="1" dirty="0" smtClean="0">
                <a:latin typeface="Gabriola" panose="04040605051002020D02" pitchFamily="82" charset="0"/>
              </a:rPr>
              <a:t>Des </a:t>
            </a:r>
            <a:r>
              <a:rPr lang="fr-FR" sz="2400" b="1" dirty="0">
                <a:latin typeface="Gabriola" panose="04040605051002020D02" pitchFamily="82" charset="0"/>
              </a:rPr>
              <a:t>correspondances entre George Sand et d'autres écrivains contemporains : Flaubert , Musset, Victor Hugo, Marie D'Agoult, ont été lues lors d'une marche autour de Neuvy Saint Sépulchre</a:t>
            </a:r>
            <a:r>
              <a:rPr lang="fr-FR" sz="2400" b="1" dirty="0" smtClean="0">
                <a:latin typeface="Gabriola" panose="04040605051002020D02" pitchFamily="82" charset="0"/>
              </a:rPr>
              <a:t>. </a:t>
            </a:r>
          </a:p>
          <a:p>
            <a:pPr algn="just"/>
            <a:r>
              <a:rPr lang="fr-FR" sz="2400" b="1" dirty="0" smtClean="0">
                <a:latin typeface="Gabriola" panose="04040605051002020D02" pitchFamily="82" charset="0"/>
              </a:rPr>
              <a:t>Accompagnement </a:t>
            </a:r>
            <a:r>
              <a:rPr lang="fr-FR" sz="2400" b="1" dirty="0">
                <a:latin typeface="Gabriola" panose="04040605051002020D02" pitchFamily="82" charset="0"/>
              </a:rPr>
              <a:t>musical par vielle et </a:t>
            </a:r>
            <a:r>
              <a:rPr lang="fr-FR" sz="2400" b="1" dirty="0" smtClean="0">
                <a:latin typeface="Gabriola" panose="04040605051002020D02" pitchFamily="82" charset="0"/>
              </a:rPr>
              <a:t>cornemuse, </a:t>
            </a:r>
            <a:r>
              <a:rPr lang="fr-FR" sz="2400" b="1" dirty="0">
                <a:latin typeface="Gabriola" panose="04040605051002020D02" pitchFamily="82" charset="0"/>
              </a:rPr>
              <a:t>la marche s'est terminée par une musique de Chopin et le chant préféré de George Sand</a:t>
            </a:r>
            <a:r>
              <a:rPr lang="fr-FR" sz="2400" b="1" dirty="0" smtClean="0">
                <a:latin typeface="Gabriola" panose="04040605051002020D02" pitchFamily="82" charset="0"/>
              </a:rPr>
              <a:t>.</a:t>
            </a:r>
          </a:p>
        </p:txBody>
      </p:sp>
      <p:pic>
        <p:nvPicPr>
          <p:cNvPr id="3" name="3B61BDFA-4938-4EB1-B89E-B46B32601E4E" descr="3B61BDFA-4938-4EB1-B89E-B46B32601E4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575" y="4007090"/>
            <a:ext cx="3170238"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734D927F-CD57-421C-8C9F-188A4E32E384" descr="734D927F-CD57-421C-8C9F-188A4E32E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2007" y="4007090"/>
            <a:ext cx="3096344" cy="232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341193"/>
      </p:ext>
    </p:extLst>
  </p:cSld>
  <p:clrMapOvr>
    <a:masterClrMapping/>
  </p:clrMapOvr>
  <p:transition spd="slow" advTm="2085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2800767"/>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réalisations</a:t>
            </a:r>
            <a:endParaRPr lang="fr-FR" sz="4000" b="1" u="sng" dirty="0">
              <a:solidFill>
                <a:srgbClr val="0070C0"/>
              </a:solidFill>
              <a:latin typeface="Gabriola" panose="04040605051002020D02" pitchFamily="82" charset="0"/>
            </a:endParaRPr>
          </a:p>
          <a:p>
            <a:r>
              <a:rPr lang="fr-FR" sz="3200" dirty="0"/>
              <a:t>  </a:t>
            </a:r>
          </a:p>
          <a:p>
            <a:r>
              <a:rPr lang="fr-FR" sz="3200" b="1" dirty="0" smtClean="0">
                <a:solidFill>
                  <a:srgbClr val="C00000"/>
                </a:solidFill>
                <a:latin typeface="Gabriola" panose="04040605051002020D02" pitchFamily="82" charset="0"/>
              </a:rPr>
              <a:t>« Si Varennes m’était conté » (2010)</a:t>
            </a:r>
          </a:p>
          <a:p>
            <a:pPr algn="just"/>
            <a:r>
              <a:rPr lang="fr-FR" sz="2400" b="1" dirty="0" smtClean="0">
                <a:latin typeface="Gabriola" panose="04040605051002020D02" pitchFamily="82" charset="0"/>
              </a:rPr>
              <a:t>Ce spectacle </a:t>
            </a:r>
            <a:r>
              <a:rPr lang="fr-FR" sz="2400" b="1" dirty="0">
                <a:latin typeface="Gabriola" panose="04040605051002020D02" pitchFamily="82" charset="0"/>
              </a:rPr>
              <a:t>a permis d'un part, de conter l'histoire de l'abbaye de Varennes à Fougerolles par des belles scènes </a:t>
            </a:r>
            <a:r>
              <a:rPr lang="fr-FR" sz="2400" b="1" dirty="0" smtClean="0">
                <a:latin typeface="Gabriola" panose="04040605051002020D02" pitchFamily="82" charset="0"/>
              </a:rPr>
              <a:t>interprétées </a:t>
            </a:r>
            <a:r>
              <a:rPr lang="fr-FR" sz="2400" b="1" dirty="0">
                <a:latin typeface="Gabriola" panose="04040605051002020D02" pitchFamily="82" charset="0"/>
              </a:rPr>
              <a:t>par les membres de </a:t>
            </a:r>
            <a:r>
              <a:rPr lang="fr-FR" sz="2400" b="1" dirty="0" smtClean="0">
                <a:latin typeface="Gabriola" panose="04040605051002020D02" pitchFamily="82" charset="0"/>
              </a:rPr>
              <a:t>l'A.N.A.C., </a:t>
            </a:r>
            <a:r>
              <a:rPr lang="fr-FR" sz="2400" b="1" dirty="0">
                <a:latin typeface="Gabriola" panose="04040605051002020D02" pitchFamily="82" charset="0"/>
              </a:rPr>
              <a:t>et d'autre part,  de mettre en valeur son architecture</a:t>
            </a:r>
            <a:r>
              <a:rPr lang="fr-FR" sz="2400" b="1" dirty="0" smtClean="0">
                <a:latin typeface="Gabriola" panose="04040605051002020D02" pitchFamily="82" charset="0"/>
              </a:rPr>
              <a:t>.</a:t>
            </a:r>
            <a:endParaRPr lang="fr-FR" sz="2400" b="1" dirty="0">
              <a:latin typeface="Gabriola" panose="04040605051002020D02" pitchFamily="82" charset="0"/>
            </a:endParaRPr>
          </a:p>
        </p:txBody>
      </p:sp>
      <p:pic>
        <p:nvPicPr>
          <p:cNvPr id="2050" name="FD7247BE-D4CE-46FF-BA24-D2C4356FC9F7" descr="FD7247BE-D4CE-46FF-BA24-D2C4356FC9F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575" y="3717032"/>
            <a:ext cx="3221589"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33D874C1-D626-4795-B71F-5F5D4BA5E480" descr="33D874C1-D626-4795-B71F-5F5D4BA5E4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130" y="3717032"/>
            <a:ext cx="3170238"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37877"/>
      </p:ext>
    </p:extLst>
  </p:cSld>
  <p:clrMapOvr>
    <a:masterClrMapping/>
  </p:clrMapOvr>
  <p:transition spd="slow" advTm="1452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1000"/>
                                        <p:tgtEl>
                                          <p:spTgt spid="2051"/>
                                        </p:tgtEl>
                                      </p:cBhvr>
                                    </p:animEffect>
                                    <p:anim calcmode="lin" valueType="num">
                                      <p:cBhvr>
                                        <p:cTn id="20" dur="1000" fill="hold"/>
                                        <p:tgtEl>
                                          <p:spTgt spid="2051"/>
                                        </p:tgtEl>
                                        <p:attrNameLst>
                                          <p:attrName>ppt_x</p:attrName>
                                        </p:attrNameLst>
                                      </p:cBhvr>
                                      <p:tavLst>
                                        <p:tav tm="0">
                                          <p:val>
                                            <p:strVal val="#ppt_x"/>
                                          </p:val>
                                        </p:tav>
                                        <p:tav tm="100000">
                                          <p:val>
                                            <p:strVal val="#ppt_x"/>
                                          </p:val>
                                        </p:tav>
                                      </p:tavLst>
                                    </p:anim>
                                    <p:anim calcmode="lin" valueType="num">
                                      <p:cBhvr>
                                        <p:cTn id="21"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32460"/>
            <a:ext cx="6984776" cy="4401205"/>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réalisations</a:t>
            </a:r>
            <a:endParaRPr lang="fr-FR" sz="4000" b="1" u="sng" dirty="0">
              <a:solidFill>
                <a:srgbClr val="0070C0"/>
              </a:solidFill>
              <a:latin typeface="Gabriola" panose="04040605051002020D02" pitchFamily="82" charset="0"/>
            </a:endParaRPr>
          </a:p>
          <a:p>
            <a:r>
              <a:rPr lang="fr-FR" sz="3200" dirty="0"/>
              <a:t>  </a:t>
            </a:r>
          </a:p>
          <a:p>
            <a:r>
              <a:rPr lang="fr-FR" sz="3200" b="1" dirty="0" smtClean="0">
                <a:solidFill>
                  <a:srgbClr val="C00000"/>
                </a:solidFill>
                <a:latin typeface="Gabriola" panose="04040605051002020D02" pitchFamily="82" charset="0"/>
              </a:rPr>
              <a:t>« La croisade du cardinal EUDES » (2011)</a:t>
            </a:r>
          </a:p>
          <a:p>
            <a:r>
              <a:rPr lang="fr-FR" sz="2400" b="1" dirty="0">
                <a:latin typeface="Gabriola" panose="04040605051002020D02" pitchFamily="82" charset="0"/>
              </a:rPr>
              <a:t>R</a:t>
            </a:r>
            <a:r>
              <a:rPr lang="fr-FR" sz="2400" b="1" dirty="0" smtClean="0">
                <a:latin typeface="Gabriola" panose="04040605051002020D02" pitchFamily="82" charset="0"/>
              </a:rPr>
              <a:t>etrace </a:t>
            </a:r>
            <a:r>
              <a:rPr lang="fr-FR" sz="2400" b="1" dirty="0">
                <a:latin typeface="Gabriola" panose="04040605051002020D02" pitchFamily="82" charset="0"/>
              </a:rPr>
              <a:t>l'histoire du Cardinal Eudes, légat du Pape, qui a accompagné </a:t>
            </a:r>
            <a:r>
              <a:rPr lang="fr-FR" sz="2400" b="1" dirty="0" smtClean="0">
                <a:latin typeface="Gabriola" panose="04040605051002020D02" pitchFamily="82" charset="0"/>
              </a:rPr>
              <a:t>Saint </a:t>
            </a:r>
            <a:r>
              <a:rPr lang="fr-FR" sz="2400" b="1" dirty="0">
                <a:latin typeface="Gabriola" panose="04040605051002020D02" pitchFamily="82" charset="0"/>
              </a:rPr>
              <a:t>Louis lors de sa première croisade et a fait un don à la basilique de Neuvy </a:t>
            </a:r>
            <a:r>
              <a:rPr lang="fr-FR" sz="2400" dirty="0" smtClean="0"/>
              <a:t> </a:t>
            </a:r>
            <a:r>
              <a:rPr lang="fr-FR" sz="2400" b="1" dirty="0" smtClean="0">
                <a:latin typeface="Gabriola" panose="04040605051002020D02" pitchFamily="82" charset="0"/>
              </a:rPr>
              <a:t>Saint </a:t>
            </a:r>
            <a:r>
              <a:rPr lang="fr-FR" sz="2400" dirty="0" smtClean="0"/>
              <a:t> </a:t>
            </a:r>
            <a:r>
              <a:rPr lang="fr-FR" sz="2400" b="1" dirty="0" smtClean="0">
                <a:latin typeface="Gabriola" panose="04040605051002020D02" pitchFamily="82" charset="0"/>
              </a:rPr>
              <a:t>Sépulchre</a:t>
            </a:r>
            <a:r>
              <a:rPr lang="fr-FR" sz="2400" dirty="0" smtClean="0"/>
              <a:t> </a:t>
            </a:r>
            <a:r>
              <a:rPr lang="fr-FR" sz="2400" b="1" dirty="0" smtClean="0">
                <a:latin typeface="Gabriola" panose="04040605051002020D02" pitchFamily="82" charset="0"/>
              </a:rPr>
              <a:t>:</a:t>
            </a:r>
            <a:r>
              <a:rPr lang="fr-FR" sz="2400" dirty="0" smtClean="0"/>
              <a:t> </a:t>
            </a:r>
            <a:r>
              <a:rPr lang="fr-FR" sz="2400" b="1" dirty="0" smtClean="0">
                <a:latin typeface="Gabriola" panose="04040605051002020D02" pitchFamily="82" charset="0"/>
              </a:rPr>
              <a:t>trois </a:t>
            </a:r>
            <a:r>
              <a:rPr lang="fr-FR" sz="2400" b="1" dirty="0">
                <a:latin typeface="Gabriola" panose="04040605051002020D02" pitchFamily="82" charset="0"/>
              </a:rPr>
              <a:t>gouttes de sang de Jésus et un morceau du tombeau .La promenade dans Neuvy Saint Sépulchre </a:t>
            </a:r>
            <a:r>
              <a:rPr lang="fr-FR" sz="2400" b="1" dirty="0" smtClean="0">
                <a:latin typeface="Gabriola" panose="04040605051002020D02" pitchFamily="82" charset="0"/>
              </a:rPr>
              <a:t>a </a:t>
            </a:r>
            <a:r>
              <a:rPr lang="fr-FR" sz="2400" b="1" dirty="0">
                <a:latin typeface="Gabriola" panose="04040605051002020D02" pitchFamily="82" charset="0"/>
              </a:rPr>
              <a:t>donné lieu à des  scénettes où les acteurs de </a:t>
            </a:r>
            <a:r>
              <a:rPr lang="fr-FR" sz="2400" b="1" dirty="0" smtClean="0">
                <a:latin typeface="Gabriola" panose="04040605051002020D02" pitchFamily="82" charset="0"/>
              </a:rPr>
              <a:t>l'A.N.A.C. </a:t>
            </a:r>
            <a:r>
              <a:rPr lang="fr-FR" sz="2400" b="1" dirty="0">
                <a:latin typeface="Gabriola" panose="04040605051002020D02" pitchFamily="82" charset="0"/>
              </a:rPr>
              <a:t>ont su donner vie à tous les </a:t>
            </a:r>
            <a:r>
              <a:rPr lang="fr-FR" sz="2400" b="1" dirty="0" smtClean="0">
                <a:latin typeface="Gabriola" panose="04040605051002020D02" pitchFamily="82" charset="0"/>
              </a:rPr>
              <a:t>personnages.</a:t>
            </a:r>
            <a:endParaRPr lang="fr-FR" sz="2400" b="1" dirty="0">
              <a:latin typeface="Gabriola" panose="04040605051002020D02" pitchFamily="82" charset="0"/>
            </a:endParaRPr>
          </a:p>
          <a:p>
            <a:endParaRPr lang="fr-FR" sz="3200" b="1" dirty="0" smtClean="0">
              <a:solidFill>
                <a:srgbClr val="C00000"/>
              </a:solidFill>
              <a:latin typeface="Gabriola" panose="04040605051002020D02" pitchFamily="82" charset="0"/>
            </a:endParaRPr>
          </a:p>
        </p:txBody>
      </p:sp>
      <p:pic>
        <p:nvPicPr>
          <p:cNvPr id="2050" name="Picture 2" descr="http://www.torep.fr/anac/2012/photo%20la%20croisade_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774" y="3933056"/>
            <a:ext cx="3344829" cy="250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64884"/>
      </p:ext>
    </p:extLst>
  </p:cSld>
  <p:clrMapOvr>
    <a:masterClrMapping/>
  </p:clrMapOvr>
  <p:transition spd="slow" advTm="237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3170099"/>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réalisations</a:t>
            </a:r>
            <a:endParaRPr lang="fr-FR" sz="4000" b="1" u="sng" dirty="0">
              <a:solidFill>
                <a:srgbClr val="0070C0"/>
              </a:solidFill>
              <a:latin typeface="Gabriola" panose="04040605051002020D02" pitchFamily="82" charset="0"/>
            </a:endParaRPr>
          </a:p>
          <a:p>
            <a:r>
              <a:rPr lang="fr-FR" sz="3200" dirty="0"/>
              <a:t>  </a:t>
            </a:r>
          </a:p>
          <a:p>
            <a:r>
              <a:rPr lang="fr-FR" sz="3200" b="1" dirty="0" smtClean="0">
                <a:solidFill>
                  <a:srgbClr val="C00000"/>
                </a:solidFill>
                <a:latin typeface="Gabriola" panose="04040605051002020D02" pitchFamily="82" charset="0"/>
              </a:rPr>
              <a:t>« Destin de Reine » (2012)</a:t>
            </a:r>
          </a:p>
          <a:p>
            <a:pPr algn="just"/>
            <a:r>
              <a:rPr lang="fr-FR" sz="2400" b="1" dirty="0">
                <a:latin typeface="Gabriola" panose="04040605051002020D02" pitchFamily="82" charset="0"/>
              </a:rPr>
              <a:t>Quel </a:t>
            </a:r>
            <a:r>
              <a:rPr lang="fr-FR" sz="2400" b="1" dirty="0" smtClean="0">
                <a:latin typeface="Gabriola" panose="04040605051002020D02" pitchFamily="82" charset="0"/>
              </a:rPr>
              <a:t>destin </a:t>
            </a:r>
            <a:r>
              <a:rPr lang="fr-FR" sz="2400" b="1" dirty="0">
                <a:latin typeface="Gabriola" panose="04040605051002020D02" pitchFamily="82" charset="0"/>
              </a:rPr>
              <a:t>que celui </a:t>
            </a:r>
            <a:r>
              <a:rPr lang="fr-FR" sz="2400" b="1" dirty="0" smtClean="0">
                <a:latin typeface="Gabriola" panose="04040605051002020D02" pitchFamily="82" charset="0"/>
              </a:rPr>
              <a:t>d'Aliénor d’Aquitaine </a:t>
            </a:r>
            <a:r>
              <a:rPr lang="fr-FR" sz="2400" b="1" dirty="0">
                <a:latin typeface="Gabriola" panose="04040605051002020D02" pitchFamily="82" charset="0"/>
              </a:rPr>
              <a:t>! </a:t>
            </a:r>
            <a:r>
              <a:rPr lang="fr-FR" sz="2400" b="1" dirty="0" smtClean="0">
                <a:latin typeface="Gabriola" panose="04040605051002020D02" pitchFamily="82" charset="0"/>
              </a:rPr>
              <a:t>Il </a:t>
            </a:r>
            <a:r>
              <a:rPr lang="fr-FR" sz="2400" b="1" dirty="0">
                <a:latin typeface="Gabriola" panose="04040605051002020D02" pitchFamily="82" charset="0"/>
              </a:rPr>
              <a:t>méritait bien un </a:t>
            </a:r>
            <a:r>
              <a:rPr lang="fr-FR" sz="2400" b="1" dirty="0" smtClean="0">
                <a:latin typeface="Gabriola" panose="04040605051002020D02" pitchFamily="82" charset="0"/>
              </a:rPr>
              <a:t>spectacle, et l'A.N.A.C. </a:t>
            </a:r>
            <a:r>
              <a:rPr lang="fr-FR" sz="2400" b="1" dirty="0">
                <a:latin typeface="Gabriola" panose="04040605051002020D02" pitchFamily="82" charset="0"/>
              </a:rPr>
              <a:t>l'a </a:t>
            </a:r>
            <a:r>
              <a:rPr lang="fr-FR" sz="2400" b="1" dirty="0" smtClean="0">
                <a:latin typeface="Gabriola" panose="04040605051002020D02" pitchFamily="82" charset="0"/>
              </a:rPr>
              <a:t>réalisé. </a:t>
            </a:r>
            <a:r>
              <a:rPr lang="fr-FR" sz="2400" b="1" dirty="0">
                <a:latin typeface="Gabriola" panose="04040605051002020D02" pitchFamily="82" charset="0"/>
              </a:rPr>
              <a:t>Nos bénévoles encore une fois ont répondu à l'appel</a:t>
            </a:r>
            <a:r>
              <a:rPr lang="fr-FR" sz="2400" b="1" dirty="0" smtClean="0">
                <a:latin typeface="Gabriola" panose="04040605051002020D02" pitchFamily="82" charset="0"/>
              </a:rPr>
              <a:t>. Une </a:t>
            </a:r>
            <a:r>
              <a:rPr lang="fr-FR" sz="2400" b="1" dirty="0">
                <a:latin typeface="Gabriola" panose="04040605051002020D02" pitchFamily="82" charset="0"/>
              </a:rPr>
              <a:t>histoire passionnante bien interprétée avec toujours de beaux costumes. </a:t>
            </a:r>
            <a:endParaRPr lang="fr-FR" sz="2400" b="1" dirty="0" smtClean="0">
              <a:latin typeface="Gabriola" panose="04040605051002020D02" pitchFamily="82" charset="0"/>
            </a:endParaRPr>
          </a:p>
        </p:txBody>
      </p:sp>
      <p:pic>
        <p:nvPicPr>
          <p:cNvPr id="3" name="Picture 2" descr="http://www.torep.fr/anac/2012/DSCN1256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645" y="3861047"/>
            <a:ext cx="6682635" cy="228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799501"/>
      </p:ext>
    </p:extLst>
  </p:cSld>
  <p:clrMapOvr>
    <a:masterClrMapping/>
  </p:clrMapOvr>
  <p:transition spd="slow" advTm="129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3170099"/>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réalisations</a:t>
            </a:r>
            <a:endParaRPr lang="fr-FR" sz="4000" b="1" u="sng" dirty="0">
              <a:solidFill>
                <a:srgbClr val="0070C0"/>
              </a:solidFill>
              <a:latin typeface="Gabriola" panose="04040605051002020D02" pitchFamily="82" charset="0"/>
            </a:endParaRPr>
          </a:p>
          <a:p>
            <a:r>
              <a:rPr lang="fr-FR" sz="3200" dirty="0"/>
              <a:t>  </a:t>
            </a:r>
          </a:p>
          <a:p>
            <a:r>
              <a:rPr lang="fr-FR" sz="3200" b="1" dirty="0" smtClean="0">
                <a:solidFill>
                  <a:srgbClr val="C00000"/>
                </a:solidFill>
                <a:latin typeface="Gabriola" panose="04040605051002020D02" pitchFamily="82" charset="0"/>
              </a:rPr>
              <a:t>« Les Terres rouges » (2013 / son et lumière)</a:t>
            </a:r>
          </a:p>
          <a:p>
            <a:pPr algn="just"/>
            <a:r>
              <a:rPr lang="fr-FR" sz="2400" b="1" dirty="0">
                <a:latin typeface="Gabriola" panose="04040605051002020D02" pitchFamily="82" charset="0"/>
              </a:rPr>
              <a:t>L'expérience porte ses fruits puisque l'association </a:t>
            </a:r>
            <a:r>
              <a:rPr lang="fr-FR" sz="2400" b="1" dirty="0" smtClean="0">
                <a:latin typeface="Gabriola" panose="04040605051002020D02" pitchFamily="82" charset="0"/>
              </a:rPr>
              <a:t>s’est lancée </a:t>
            </a:r>
            <a:r>
              <a:rPr lang="fr-FR" sz="2400" b="1" dirty="0">
                <a:latin typeface="Gabriola" panose="04040605051002020D02" pitchFamily="82" charset="0"/>
              </a:rPr>
              <a:t>un défi : Raconter l'histoire de Neuvy Saint Sépulchre </a:t>
            </a:r>
            <a:r>
              <a:rPr lang="fr-FR" sz="2400" b="1" dirty="0" smtClean="0">
                <a:latin typeface="Gabriola" panose="04040605051002020D02" pitchFamily="82" charset="0"/>
              </a:rPr>
              <a:t>dans </a:t>
            </a:r>
            <a:r>
              <a:rPr lang="fr-FR" sz="2400" b="1" dirty="0">
                <a:latin typeface="Gabriola" panose="04040605051002020D02" pitchFamily="82" charset="0"/>
              </a:rPr>
              <a:t>un son et </a:t>
            </a:r>
            <a:r>
              <a:rPr lang="fr-FR" sz="2400" b="1" dirty="0" smtClean="0">
                <a:latin typeface="Gabriola" panose="04040605051002020D02" pitchFamily="82" charset="0"/>
              </a:rPr>
              <a:t>lumière.</a:t>
            </a:r>
          </a:p>
          <a:p>
            <a:pPr algn="just"/>
            <a:r>
              <a:rPr lang="fr-FR" sz="2400" b="1" dirty="0" smtClean="0">
                <a:latin typeface="Gabriola" panose="04040605051002020D02" pitchFamily="82" charset="0"/>
              </a:rPr>
              <a:t>Durant </a:t>
            </a:r>
            <a:r>
              <a:rPr lang="fr-FR" sz="2400" b="1" dirty="0">
                <a:latin typeface="Gabriola" panose="04040605051002020D02" pitchFamily="82" charset="0"/>
              </a:rPr>
              <a:t>cinq </a:t>
            </a:r>
            <a:r>
              <a:rPr lang="fr-FR" sz="2400" b="1" dirty="0" smtClean="0">
                <a:latin typeface="Gabriola" panose="04040605051002020D02" pitchFamily="82" charset="0"/>
              </a:rPr>
              <a:t>soirs, plus </a:t>
            </a:r>
            <a:r>
              <a:rPr lang="fr-FR" sz="2400" b="1" dirty="0">
                <a:latin typeface="Gabriola" panose="04040605051002020D02" pitchFamily="82" charset="0"/>
              </a:rPr>
              <a:t>de 80 </a:t>
            </a:r>
            <a:r>
              <a:rPr lang="fr-FR" sz="2400" b="1" dirty="0" smtClean="0">
                <a:latin typeface="Gabriola" panose="04040605051002020D02" pitchFamily="82" charset="0"/>
              </a:rPr>
              <a:t>bénévoles ont </a:t>
            </a:r>
            <a:r>
              <a:rPr lang="fr-FR" sz="2400" b="1" dirty="0">
                <a:latin typeface="Gabriola" panose="04040605051002020D02" pitchFamily="82" charset="0"/>
              </a:rPr>
              <a:t>joué dans ce très beau spectacle apprécié par tous. </a:t>
            </a:r>
            <a:r>
              <a:rPr lang="fr-FR" sz="2400" b="1" dirty="0" smtClean="0">
                <a:latin typeface="Gabriola" panose="04040605051002020D02" pitchFamily="82" charset="0"/>
              </a:rPr>
              <a:t>Moments </a:t>
            </a:r>
            <a:r>
              <a:rPr lang="fr-FR" sz="2400" b="1" dirty="0">
                <a:latin typeface="Gabriola" panose="04040605051002020D02" pitchFamily="82" charset="0"/>
              </a:rPr>
              <a:t>inoubliables</a:t>
            </a:r>
            <a:r>
              <a:rPr lang="fr-FR" sz="2400" b="1" dirty="0" smtClean="0">
                <a:latin typeface="Gabriola" panose="04040605051002020D02" pitchFamily="82" charset="0"/>
              </a:rPr>
              <a:t>.</a:t>
            </a:r>
          </a:p>
        </p:txBody>
      </p:sp>
      <p:pic>
        <p:nvPicPr>
          <p:cNvPr id="3074" name="Picture 2" descr="http://www.torep.fr/anac/2013/images/100_28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0859" y="3646771"/>
            <a:ext cx="2190207" cy="291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20984"/>
      </p:ext>
    </p:extLst>
  </p:cSld>
  <p:clrMapOvr>
    <a:masterClrMapping/>
  </p:clrMapOvr>
  <p:transition spd="slow" advTm="167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anim calcmode="lin" valueType="num">
                                      <p:cBhvr>
                                        <p:cTn id="14" dur="1000" fill="hold"/>
                                        <p:tgtEl>
                                          <p:spTgt spid="3074"/>
                                        </p:tgtEl>
                                        <p:attrNameLst>
                                          <p:attrName>ppt_x</p:attrName>
                                        </p:attrNameLst>
                                      </p:cBhvr>
                                      <p:tavLst>
                                        <p:tav tm="0">
                                          <p:val>
                                            <p:strVal val="#ppt_x"/>
                                          </p:val>
                                        </p:tav>
                                        <p:tav tm="100000">
                                          <p:val>
                                            <p:strVal val="#ppt_x"/>
                                          </p:val>
                                        </p:tav>
                                      </p:tavLst>
                                    </p:anim>
                                    <p:anim calcmode="lin" valueType="num">
                                      <p:cBhvr>
                                        <p:cTn id="1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3539430"/>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réalisations</a:t>
            </a:r>
            <a:endParaRPr lang="fr-FR" sz="4000" b="1" u="sng" dirty="0">
              <a:solidFill>
                <a:srgbClr val="0070C0"/>
              </a:solidFill>
              <a:latin typeface="Gabriola" panose="04040605051002020D02" pitchFamily="82" charset="0"/>
            </a:endParaRPr>
          </a:p>
          <a:p>
            <a:r>
              <a:rPr lang="fr-FR" sz="3200" dirty="0"/>
              <a:t>  </a:t>
            </a:r>
          </a:p>
          <a:p>
            <a:r>
              <a:rPr lang="fr-FR" sz="3200" b="1" dirty="0" smtClean="0">
                <a:solidFill>
                  <a:srgbClr val="C00000"/>
                </a:solidFill>
                <a:latin typeface="Gabriola" panose="04040605051002020D02" pitchFamily="82" charset="0"/>
              </a:rPr>
              <a:t>« Seigneurs du Lys » (2014 / son et lumière)</a:t>
            </a:r>
          </a:p>
          <a:p>
            <a:pPr algn="just"/>
            <a:r>
              <a:rPr lang="fr-FR" sz="2400" b="1" dirty="0">
                <a:latin typeface="Gabriola" panose="04040605051002020D02" pitchFamily="82" charset="0"/>
              </a:rPr>
              <a:t>Le village de Lys Saint </a:t>
            </a:r>
            <a:r>
              <a:rPr lang="fr-FR" sz="2400" b="1" dirty="0" smtClean="0">
                <a:latin typeface="Gabriola" panose="04040605051002020D02" pitchFamily="82" charset="0"/>
              </a:rPr>
              <a:t>Georges situé à </a:t>
            </a:r>
            <a:r>
              <a:rPr lang="fr-FR" sz="2400" b="1" dirty="0">
                <a:latin typeface="Gabriola" panose="04040605051002020D02" pitchFamily="82" charset="0"/>
              </a:rPr>
              <a:t>quelques kilomètres de Neuvy Saint Sépulchre </a:t>
            </a:r>
            <a:r>
              <a:rPr lang="fr-FR" sz="2400" b="1" dirty="0" smtClean="0">
                <a:latin typeface="Gabriola" panose="04040605051002020D02" pitchFamily="82" charset="0"/>
              </a:rPr>
              <a:t>est </a:t>
            </a:r>
            <a:r>
              <a:rPr lang="fr-FR" sz="2400" b="1" dirty="0">
                <a:latin typeface="Gabriola" panose="04040605051002020D02" pitchFamily="82" charset="0"/>
              </a:rPr>
              <a:t>un village chargé d'histoire avec un magnifique </a:t>
            </a:r>
            <a:r>
              <a:rPr lang="fr-FR" sz="2400" b="1" dirty="0" smtClean="0">
                <a:latin typeface="Gabriola" panose="04040605051002020D02" pitchFamily="82" charset="0"/>
              </a:rPr>
              <a:t>château . Comment </a:t>
            </a:r>
            <a:r>
              <a:rPr lang="fr-FR" sz="2400" b="1" dirty="0">
                <a:latin typeface="Gabriola" panose="04040605051002020D02" pitchFamily="82" charset="0"/>
              </a:rPr>
              <a:t>résister pour ne pas conter son histoire ? Ce sera "Seigneurs du Lys". L'équipage du rallye du Lys a complété le spectacle devant un </a:t>
            </a:r>
            <a:r>
              <a:rPr lang="fr-FR" sz="2400" b="1" dirty="0" smtClean="0">
                <a:latin typeface="Gabriola" panose="04040605051002020D02" pitchFamily="82" charset="0"/>
              </a:rPr>
              <a:t>château </a:t>
            </a:r>
            <a:r>
              <a:rPr lang="fr-FR" sz="2400" b="1" dirty="0">
                <a:latin typeface="Gabriola" panose="04040605051002020D02" pitchFamily="82" charset="0"/>
              </a:rPr>
              <a:t>mis en valeur par de beaux effets de lumière .</a:t>
            </a:r>
            <a:endParaRPr lang="fr-FR" sz="3200" b="1" dirty="0" smtClean="0">
              <a:solidFill>
                <a:srgbClr val="C00000"/>
              </a:solidFill>
              <a:latin typeface="Gabriola" panose="04040605051002020D02" pitchFamily="82" charset="0"/>
            </a:endParaRPr>
          </a:p>
        </p:txBody>
      </p:sp>
      <p:pic>
        <p:nvPicPr>
          <p:cNvPr id="4098" name="Picture 2" descr="http://www.torep.fr/anac/2014/photos/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575" y="4016102"/>
            <a:ext cx="3415258" cy="23087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torep.fr/anac/2014/photos/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434" y="4014879"/>
            <a:ext cx="3079917" cy="23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318511"/>
      </p:ext>
    </p:extLst>
  </p:cSld>
  <p:clrMapOvr>
    <a:masterClrMapping/>
  </p:clrMapOvr>
  <p:transition spd="slow" advTm="1925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1000"/>
                                        <p:tgtEl>
                                          <p:spTgt spid="4100"/>
                                        </p:tgtEl>
                                      </p:cBhvr>
                                    </p:animEffect>
                                    <p:anim calcmode="lin" valueType="num">
                                      <p:cBhvr>
                                        <p:cTn id="20" dur="1000" fill="hold"/>
                                        <p:tgtEl>
                                          <p:spTgt spid="4100"/>
                                        </p:tgtEl>
                                        <p:attrNameLst>
                                          <p:attrName>ppt_x</p:attrName>
                                        </p:attrNameLst>
                                      </p:cBhvr>
                                      <p:tavLst>
                                        <p:tav tm="0">
                                          <p:val>
                                            <p:strVal val="#ppt_x"/>
                                          </p:val>
                                        </p:tav>
                                        <p:tav tm="100000">
                                          <p:val>
                                            <p:strVal val="#ppt_x"/>
                                          </p:val>
                                        </p:tav>
                                      </p:tavLst>
                                    </p:anim>
                                    <p:anim calcmode="lin" valueType="num">
                                      <p:cBhvr>
                                        <p:cTn id="21"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2800767"/>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réalisations</a:t>
            </a:r>
            <a:endParaRPr lang="fr-FR" sz="4000" b="1" u="sng" dirty="0">
              <a:solidFill>
                <a:srgbClr val="0070C0"/>
              </a:solidFill>
              <a:latin typeface="Gabriola" panose="04040605051002020D02" pitchFamily="82" charset="0"/>
            </a:endParaRPr>
          </a:p>
          <a:p>
            <a:r>
              <a:rPr lang="fr-FR" sz="3200" dirty="0"/>
              <a:t>  </a:t>
            </a:r>
          </a:p>
          <a:p>
            <a:r>
              <a:rPr lang="fr-FR" sz="3200" b="1" dirty="0" smtClean="0">
                <a:solidFill>
                  <a:srgbClr val="C00000"/>
                </a:solidFill>
                <a:latin typeface="Gabriola" panose="04040605051002020D02" pitchFamily="82" charset="0"/>
              </a:rPr>
              <a:t>« Histoires en  marche » (2015)</a:t>
            </a:r>
          </a:p>
          <a:p>
            <a:pPr algn="just"/>
            <a:r>
              <a:rPr lang="fr-FR" sz="2400" b="1" dirty="0" smtClean="0">
                <a:latin typeface="Gabriola" panose="04040605051002020D02" pitchFamily="82" charset="0"/>
              </a:rPr>
              <a:t>Promenade </a:t>
            </a:r>
            <a:r>
              <a:rPr lang="fr-FR" sz="2400" b="1" dirty="0">
                <a:latin typeface="Gabriola" panose="04040605051002020D02" pitchFamily="82" charset="0"/>
              </a:rPr>
              <a:t>littéraire et théâtralisée autour des rues </a:t>
            </a:r>
            <a:r>
              <a:rPr lang="fr-FR" sz="2400" b="1" dirty="0" smtClean="0">
                <a:latin typeface="Gabriola" panose="04040605051002020D02" pitchFamily="82" charset="0"/>
              </a:rPr>
              <a:t>de </a:t>
            </a:r>
            <a:r>
              <a:rPr lang="fr-FR" sz="2400" b="1" dirty="0">
                <a:latin typeface="Gabriola" panose="04040605051002020D02" pitchFamily="82" charset="0"/>
              </a:rPr>
              <a:t>Neuvy Saint Sépulchre</a:t>
            </a:r>
            <a:r>
              <a:rPr lang="fr-FR" sz="2400" b="1" dirty="0" smtClean="0">
                <a:latin typeface="Gabriola" panose="04040605051002020D02" pitchFamily="82" charset="0"/>
              </a:rPr>
              <a:t>. Les spectateurs ont été accueillis </a:t>
            </a:r>
            <a:r>
              <a:rPr lang="fr-FR" sz="2400" b="1" dirty="0">
                <a:latin typeface="Gabriola" panose="04040605051002020D02" pitchFamily="82" charset="0"/>
              </a:rPr>
              <a:t>par George Sand et Henri de </a:t>
            </a:r>
            <a:r>
              <a:rPr lang="fr-FR" sz="2400" b="1" dirty="0" smtClean="0">
                <a:latin typeface="Gabriola" panose="04040605051002020D02" pitchFamily="82" charset="0"/>
              </a:rPr>
              <a:t>Latouche…</a:t>
            </a:r>
            <a:endParaRPr lang="fr-FR" sz="2400" b="1" dirty="0">
              <a:latin typeface="Gabriola" panose="04040605051002020D02" pitchFamily="82" charset="0"/>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22"/>
          <a:stretch/>
        </p:blipFill>
        <p:spPr bwMode="auto">
          <a:xfrm>
            <a:off x="2612340" y="3573016"/>
            <a:ext cx="3907245" cy="26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031240"/>
      </p:ext>
    </p:extLst>
  </p:cSld>
  <p:clrMapOvr>
    <a:masterClrMapping/>
  </p:clrMapOvr>
  <p:transition spd="slow" advTm="1099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6494085"/>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Bilan</a:t>
            </a:r>
            <a:endParaRPr lang="fr-FR" sz="4000" b="1" u="sng" dirty="0">
              <a:solidFill>
                <a:srgbClr val="0070C0"/>
              </a:solidFill>
              <a:latin typeface="Gabriola" panose="04040605051002020D02" pitchFamily="82" charset="0"/>
            </a:endParaRPr>
          </a:p>
          <a:p>
            <a:endParaRPr lang="fr-FR" sz="1600" dirty="0"/>
          </a:p>
          <a:p>
            <a:r>
              <a:rPr lang="fr-FR" b="1" dirty="0" smtClean="0">
                <a:latin typeface="Gabriola" panose="04040605051002020D02" pitchFamily="82" charset="0"/>
              </a:rPr>
              <a:t>Depuis </a:t>
            </a:r>
            <a:r>
              <a:rPr lang="fr-FR" b="1" dirty="0">
                <a:latin typeface="Gabriola" panose="04040605051002020D02" pitchFamily="82" charset="0"/>
              </a:rPr>
              <a:t>sa création, l’association </a:t>
            </a:r>
            <a:r>
              <a:rPr lang="fr-FR" b="1" dirty="0" smtClean="0">
                <a:latin typeface="Gabriola" panose="04040605051002020D02" pitchFamily="82" charset="0"/>
              </a:rPr>
              <a:t>A.N.A.C. </a:t>
            </a:r>
            <a:r>
              <a:rPr lang="fr-FR" b="1" dirty="0">
                <a:latin typeface="Gabriola" panose="04040605051002020D02" pitchFamily="82" charset="0"/>
              </a:rPr>
              <a:t>produit chaque année des manifestations à Neuvy Saint Sépulchre</a:t>
            </a:r>
            <a:r>
              <a:rPr lang="fr-FR" b="1" dirty="0" smtClean="0">
                <a:latin typeface="Gabriola" panose="04040605051002020D02" pitchFamily="82" charset="0"/>
              </a:rPr>
              <a:t> </a:t>
            </a:r>
            <a:r>
              <a:rPr lang="fr-FR" b="1" dirty="0">
                <a:latin typeface="Gabriola" panose="04040605051002020D02" pitchFamily="82" charset="0"/>
              </a:rPr>
              <a:t>et les communes avoisinantes.</a:t>
            </a:r>
          </a:p>
          <a:p>
            <a:pPr algn="just"/>
            <a:r>
              <a:rPr lang="fr-FR" b="1" dirty="0">
                <a:latin typeface="Gabriola" panose="04040605051002020D02" pitchFamily="82" charset="0"/>
              </a:rPr>
              <a:t>Ces spectacles ont  sans cesse progressé de façon constante :</a:t>
            </a:r>
          </a:p>
          <a:p>
            <a:pPr marL="285750" indent="-285750" algn="just">
              <a:buFontTx/>
              <a:buChar char="-"/>
            </a:pPr>
            <a:r>
              <a:rPr lang="fr-FR" b="1" dirty="0" smtClean="0">
                <a:latin typeface="Gabriola" panose="04040605051002020D02" pitchFamily="82" charset="0"/>
              </a:rPr>
              <a:t>en </a:t>
            </a:r>
            <a:r>
              <a:rPr lang="fr-FR" b="1" dirty="0">
                <a:latin typeface="Gabriola" panose="04040605051002020D02" pitchFamily="82" charset="0"/>
              </a:rPr>
              <a:t>nombre de figurants : une dizaine en 2009,  une centaine en 2014</a:t>
            </a:r>
            <a:r>
              <a:rPr lang="fr-FR" b="1" dirty="0" smtClean="0">
                <a:latin typeface="Gabriola" panose="04040605051002020D02" pitchFamily="82" charset="0"/>
              </a:rPr>
              <a:t>.</a:t>
            </a:r>
          </a:p>
          <a:p>
            <a:pPr marL="285750" indent="-285750" algn="just">
              <a:buFontTx/>
              <a:buChar char="-"/>
            </a:pPr>
            <a:r>
              <a:rPr lang="fr-FR" b="1" dirty="0" smtClean="0">
                <a:latin typeface="Gabriola" panose="04040605051002020D02" pitchFamily="82" charset="0"/>
              </a:rPr>
              <a:t>en  </a:t>
            </a:r>
            <a:r>
              <a:rPr lang="fr-FR" b="1" dirty="0">
                <a:latin typeface="Gabriola" panose="04040605051002020D02" pitchFamily="82" charset="0"/>
              </a:rPr>
              <a:t>nombre de spectateurs : 120 en 2009, 1300 en 2014. </a:t>
            </a:r>
          </a:p>
          <a:p>
            <a:pPr marL="285750" indent="-285750" algn="just">
              <a:buFontTx/>
              <a:buChar char="-"/>
            </a:pPr>
            <a:r>
              <a:rPr lang="fr-FR" b="1" dirty="0" smtClean="0">
                <a:latin typeface="Gabriola" panose="04040605051002020D02" pitchFamily="82" charset="0"/>
              </a:rPr>
              <a:t>en </a:t>
            </a:r>
            <a:r>
              <a:rPr lang="fr-FR" b="1" dirty="0">
                <a:latin typeface="Gabriola" panose="04040605051002020D02" pitchFamily="82" charset="0"/>
              </a:rPr>
              <a:t>moyens techniques :  aucun en 2009 , une société assurant le son et la lumière en 2013 et 2014</a:t>
            </a:r>
            <a:r>
              <a:rPr lang="fr-FR" b="1" dirty="0" smtClean="0">
                <a:latin typeface="Gabriola" panose="04040605051002020D02" pitchFamily="82" charset="0"/>
              </a:rPr>
              <a:t>.</a:t>
            </a:r>
            <a:endParaRPr lang="fr-FR" b="1" dirty="0">
              <a:latin typeface="Gabriola" panose="04040605051002020D02" pitchFamily="82" charset="0"/>
            </a:endParaRPr>
          </a:p>
          <a:p>
            <a:pPr algn="just"/>
            <a:r>
              <a:rPr lang="fr-FR" b="1" dirty="0">
                <a:latin typeface="Gabriola" panose="04040605051002020D02" pitchFamily="82" charset="0"/>
              </a:rPr>
              <a:t>En plus de ces spectacles qui nécessitent un travail  d’environ un </a:t>
            </a:r>
            <a:r>
              <a:rPr lang="fr-FR" b="1" dirty="0" smtClean="0">
                <a:latin typeface="Gabriola" panose="04040605051002020D02" pitchFamily="82" charset="0"/>
              </a:rPr>
              <a:t>an, </a:t>
            </a:r>
            <a:r>
              <a:rPr lang="fr-FR" b="1" dirty="0">
                <a:latin typeface="Gabriola" panose="04040605051002020D02" pitchFamily="82" charset="0"/>
              </a:rPr>
              <a:t>elle participe avec ses membres à des lectures de poèmes dans des cafés de Neuvy Saint Sépulchre</a:t>
            </a:r>
            <a:r>
              <a:rPr lang="fr-FR" b="1" dirty="0" smtClean="0">
                <a:latin typeface="Gabriola" panose="04040605051002020D02" pitchFamily="82" charset="0"/>
              </a:rPr>
              <a:t>.</a:t>
            </a:r>
            <a:endParaRPr lang="fr-FR" b="1" dirty="0">
              <a:latin typeface="Gabriola" panose="04040605051002020D02" pitchFamily="82" charset="0"/>
            </a:endParaRPr>
          </a:p>
          <a:p>
            <a:pPr algn="just"/>
            <a:r>
              <a:rPr lang="fr-FR" b="1" dirty="0">
                <a:latin typeface="Gabriola" panose="04040605051002020D02" pitchFamily="82" charset="0"/>
              </a:rPr>
              <a:t>Elle s’est inscrite également à plusieurs reprises à « Mille lectures d’hiver » proposé par la Région Centre.</a:t>
            </a:r>
          </a:p>
          <a:p>
            <a:pPr algn="just"/>
            <a:r>
              <a:rPr lang="fr-FR" b="1" dirty="0">
                <a:latin typeface="Gabriola" panose="04040605051002020D02" pitchFamily="82" charset="0"/>
              </a:rPr>
              <a:t>Les adhérents au nombre </a:t>
            </a:r>
            <a:r>
              <a:rPr lang="fr-FR" b="1" dirty="0" smtClean="0">
                <a:latin typeface="Gabriola" panose="04040605051002020D02" pitchFamily="82" charset="0"/>
              </a:rPr>
              <a:t>d’une cinquantaine </a:t>
            </a:r>
            <a:r>
              <a:rPr lang="fr-FR" b="1" dirty="0">
                <a:latin typeface="Gabriola" panose="04040605051002020D02" pitchFamily="82" charset="0"/>
              </a:rPr>
              <a:t>montrent un réel intérêt à toutes les activités de </a:t>
            </a:r>
            <a:r>
              <a:rPr lang="fr-FR" b="1" dirty="0" smtClean="0">
                <a:latin typeface="Gabriola" panose="04040605051002020D02" pitchFamily="82" charset="0"/>
              </a:rPr>
              <a:t>l’A.N.A.C., </a:t>
            </a:r>
            <a:r>
              <a:rPr lang="fr-FR" b="1" dirty="0">
                <a:latin typeface="Gabriola" panose="04040605051002020D02" pitchFamily="82" charset="0"/>
              </a:rPr>
              <a:t>et les nombreux sympathisants </a:t>
            </a:r>
            <a:r>
              <a:rPr lang="fr-FR" b="1" dirty="0" smtClean="0">
                <a:latin typeface="Gabriola" panose="04040605051002020D02" pitchFamily="82" charset="0"/>
              </a:rPr>
              <a:t>acceptent </a:t>
            </a:r>
            <a:r>
              <a:rPr lang="fr-FR" b="1" dirty="0">
                <a:latin typeface="Gabriola" panose="04040605051002020D02" pitchFamily="82" charset="0"/>
              </a:rPr>
              <a:t>volontiers de faire partie des bénévoles dans l’organisation de nos manifestations .</a:t>
            </a:r>
          </a:p>
          <a:p>
            <a:pPr algn="just"/>
            <a:r>
              <a:rPr lang="fr-FR" b="1" dirty="0">
                <a:latin typeface="Gabriola" panose="04040605051002020D02" pitchFamily="82" charset="0"/>
              </a:rPr>
              <a:t>Les membres du bureau agissent avec efficacité et sérieux.</a:t>
            </a:r>
          </a:p>
          <a:p>
            <a:pPr algn="just"/>
            <a:r>
              <a:rPr lang="fr-FR" b="1" dirty="0">
                <a:latin typeface="Gabriola" panose="04040605051002020D02" pitchFamily="82" charset="0"/>
              </a:rPr>
              <a:t>L’équipe municipale fournit une aide appréciable à </a:t>
            </a:r>
            <a:r>
              <a:rPr lang="fr-FR" b="1" dirty="0" smtClean="0">
                <a:latin typeface="Gabriola" panose="04040605051002020D02" pitchFamily="82" charset="0"/>
              </a:rPr>
              <a:t>chaque spectacle </a:t>
            </a:r>
            <a:r>
              <a:rPr lang="fr-FR" b="1" dirty="0">
                <a:latin typeface="Gabriola" panose="04040605051002020D02" pitchFamily="82" charset="0"/>
              </a:rPr>
              <a:t>dans la commune.</a:t>
            </a:r>
          </a:p>
          <a:p>
            <a:pPr algn="just"/>
            <a:r>
              <a:rPr lang="fr-FR" b="1" dirty="0">
                <a:latin typeface="Gabriola" panose="04040605051002020D02" pitchFamily="82" charset="0"/>
              </a:rPr>
              <a:t>C’est donc un bilan très positif que peut faire aujourd’hui notre association. Et </a:t>
            </a:r>
            <a:r>
              <a:rPr lang="fr-FR" b="1" dirty="0" smtClean="0">
                <a:latin typeface="Gabriola" panose="04040605051002020D02" pitchFamily="82" charset="0"/>
              </a:rPr>
              <a:t>fort </a:t>
            </a:r>
            <a:r>
              <a:rPr lang="fr-FR" b="1" dirty="0">
                <a:latin typeface="Gabriola" panose="04040605051002020D02" pitchFamily="82" charset="0"/>
              </a:rPr>
              <a:t>de cette </a:t>
            </a:r>
            <a:r>
              <a:rPr lang="fr-FR" b="1" dirty="0" smtClean="0">
                <a:latin typeface="Gabriola" panose="04040605051002020D02" pitchFamily="82" charset="0"/>
              </a:rPr>
              <a:t>réussite, elle </a:t>
            </a:r>
            <a:r>
              <a:rPr lang="fr-FR" b="1" dirty="0">
                <a:latin typeface="Gabriola" panose="04040605051002020D02" pitchFamily="82" charset="0"/>
              </a:rPr>
              <a:t>souhaite aujourd’hui continuer à offrir au public, des spectacles vivants, éducatifs, et de qualité.</a:t>
            </a:r>
          </a:p>
          <a:p>
            <a:pPr algn="just"/>
            <a:endParaRPr lang="fr-FR" b="1" dirty="0">
              <a:latin typeface="Gabriola" panose="04040605051002020D02" pitchFamily="82" charset="0"/>
            </a:endParaRPr>
          </a:p>
        </p:txBody>
      </p:sp>
    </p:spTree>
    <p:custDataLst>
      <p:tags r:id="rId1"/>
    </p:custDataLst>
    <p:extLst>
      <p:ext uri="{BB962C8B-B14F-4D97-AF65-F5344CB8AC3E}">
        <p14:creationId xmlns:p14="http://schemas.microsoft.com/office/powerpoint/2010/main" val="2967312435"/>
      </p:ext>
    </p:extLst>
  </p:cSld>
  <p:clrMapOvr>
    <a:masterClrMapping/>
  </p:clrMapOvr>
  <p:transition spd="slow" advTm="595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p:tgtEl>
                                          <p:spTgt spid="2">
                                            <p:txEl>
                                              <p:pRg st="0" end="0"/>
                                            </p:txEl>
                                          </p:spTgt>
                                        </p:tgtEl>
                                      </p:cBhvr>
                                    </p:animEffect>
                                    <p:anim calcmode="lin" valueType="num">
                                      <p:cBhvr>
                                        <p:cTn id="8" dur="8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8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anim calcmode="lin" valueType="num">
                                      <p:cBhvr>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anim calcmode="lin" valueType="num">
                                      <p:cBhvr>
                                        <p:cTn id="3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1000"/>
                                        <p:tgtEl>
                                          <p:spTgt spid="2">
                                            <p:txEl>
                                              <p:pRg st="6" end="6"/>
                                            </p:txEl>
                                          </p:spTgt>
                                        </p:tgtEl>
                                      </p:cBhvr>
                                    </p:animEffect>
                                    <p:anim calcmode="lin" valueType="num">
                                      <p:cBhvr>
                                        <p:cTn id="3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1000"/>
                                        <p:tgtEl>
                                          <p:spTgt spid="2">
                                            <p:txEl>
                                              <p:pRg st="8" end="8"/>
                                            </p:txEl>
                                          </p:spTgt>
                                        </p:tgtEl>
                                      </p:cBhvr>
                                    </p:animEffect>
                                    <p:anim calcmode="lin" valueType="num">
                                      <p:cBhvr>
                                        <p:cTn id="4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Effect transition="in" filter="fade">
                                      <p:cBhvr>
                                        <p:cTn id="54" dur="1000"/>
                                        <p:tgtEl>
                                          <p:spTgt spid="2">
                                            <p:txEl>
                                              <p:pRg st="9" end="9"/>
                                            </p:txEl>
                                          </p:spTgt>
                                        </p:tgtEl>
                                      </p:cBhvr>
                                    </p:animEffect>
                                    <p:anim calcmode="lin" valueType="num">
                                      <p:cBhvr>
                                        <p:cTn id="5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nodeType="after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fade">
                                      <p:cBhvr>
                                        <p:cTn id="60" dur="1000"/>
                                        <p:tgtEl>
                                          <p:spTgt spid="2">
                                            <p:txEl>
                                              <p:pRg st="10" end="10"/>
                                            </p:txEl>
                                          </p:spTgt>
                                        </p:tgtEl>
                                      </p:cBhvr>
                                    </p:animEffect>
                                    <p:anim calcmode="lin" valueType="num">
                                      <p:cBhvr>
                                        <p:cTn id="6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2" presetClass="entr" presetSubtype="0" fill="hold" nodeType="afterEffect">
                                  <p:stCondLst>
                                    <p:cond delay="0"/>
                                  </p:stCondLst>
                                  <p:childTnLst>
                                    <p:set>
                                      <p:cBhvr>
                                        <p:cTn id="65" dur="1" fill="hold">
                                          <p:stCondLst>
                                            <p:cond delay="0"/>
                                          </p:stCondLst>
                                        </p:cTn>
                                        <p:tgtEl>
                                          <p:spTgt spid="2">
                                            <p:txEl>
                                              <p:pRg st="11" end="11"/>
                                            </p:txEl>
                                          </p:spTgt>
                                        </p:tgtEl>
                                        <p:attrNameLst>
                                          <p:attrName>style.visibility</p:attrName>
                                        </p:attrNameLst>
                                      </p:cBhvr>
                                      <p:to>
                                        <p:strVal val="visible"/>
                                      </p:to>
                                    </p:set>
                                    <p:animEffect transition="in" filter="fade">
                                      <p:cBhvr>
                                        <p:cTn id="66" dur="1000"/>
                                        <p:tgtEl>
                                          <p:spTgt spid="2">
                                            <p:txEl>
                                              <p:pRg st="11" end="11"/>
                                            </p:txEl>
                                          </p:spTgt>
                                        </p:tgtEl>
                                      </p:cBhvr>
                                    </p:animEffect>
                                    <p:anim calcmode="lin" valueType="num">
                                      <p:cBhvr>
                                        <p:cTn id="6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2" presetClass="entr" presetSubtype="0" fill="hold" nodeType="afterEffect">
                                  <p:stCondLst>
                                    <p:cond delay="0"/>
                                  </p:stCondLst>
                                  <p:childTnLst>
                                    <p:set>
                                      <p:cBhvr>
                                        <p:cTn id="71" dur="1" fill="hold">
                                          <p:stCondLst>
                                            <p:cond delay="0"/>
                                          </p:stCondLst>
                                        </p:cTn>
                                        <p:tgtEl>
                                          <p:spTgt spid="2">
                                            <p:txEl>
                                              <p:pRg st="12" end="12"/>
                                            </p:txEl>
                                          </p:spTgt>
                                        </p:tgtEl>
                                        <p:attrNameLst>
                                          <p:attrName>style.visibility</p:attrName>
                                        </p:attrNameLst>
                                      </p:cBhvr>
                                      <p:to>
                                        <p:strVal val="visible"/>
                                      </p:to>
                                    </p:set>
                                    <p:animEffect transition="in" filter="fade">
                                      <p:cBhvr>
                                        <p:cTn id="72" dur="1000"/>
                                        <p:tgtEl>
                                          <p:spTgt spid="2">
                                            <p:txEl>
                                              <p:pRg st="12" end="12"/>
                                            </p:txEl>
                                          </p:spTgt>
                                        </p:tgtEl>
                                      </p:cBhvr>
                                    </p:animEffect>
                                    <p:anim calcmode="lin" valueType="num">
                                      <p:cBhvr>
                                        <p:cTn id="7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27584" y="671690"/>
            <a:ext cx="7704856" cy="5847755"/>
          </a:xfrm>
          <a:prstGeom prst="rect">
            <a:avLst/>
          </a:prstGeom>
          <a:noFill/>
        </p:spPr>
        <p:txBody>
          <a:bodyPr wrap="square" rtlCol="0">
            <a:spAutoFit/>
          </a:bodyPr>
          <a:lstStyle/>
          <a:p>
            <a:pPr algn="ctr"/>
            <a:r>
              <a:rPr lang="fr-FR" sz="4000" u="sng" dirty="0">
                <a:solidFill>
                  <a:srgbClr val="0070C0"/>
                </a:solidFill>
                <a:latin typeface="Gabriola" panose="04040605051002020D02" pitchFamily="82" charset="0"/>
              </a:rPr>
              <a:t>Qui sommes-nous ?</a:t>
            </a:r>
            <a:endParaRPr lang="fr-FR" sz="4000" dirty="0">
              <a:solidFill>
                <a:srgbClr val="0070C0"/>
              </a:solidFill>
              <a:latin typeface="Gabriola" panose="04040605051002020D02" pitchFamily="82" charset="0"/>
            </a:endParaRPr>
          </a:p>
          <a:p>
            <a:r>
              <a:rPr lang="fr-FR" dirty="0">
                <a:latin typeface="Gabriola" panose="04040605051002020D02" pitchFamily="82" charset="0"/>
              </a:rPr>
              <a:t> </a:t>
            </a:r>
          </a:p>
          <a:p>
            <a:r>
              <a:rPr lang="fr-FR" sz="1600" dirty="0">
                <a:latin typeface="Gabriola" panose="04040605051002020D02" pitchFamily="82" charset="0"/>
              </a:rPr>
              <a:t> </a:t>
            </a:r>
            <a:r>
              <a:rPr lang="fr-FR" sz="2000" b="1" dirty="0" smtClean="0">
                <a:latin typeface="Gabriola" panose="04040605051002020D02" pitchFamily="82" charset="0"/>
              </a:rPr>
              <a:t>L’association Neuvicienne </a:t>
            </a:r>
            <a:r>
              <a:rPr lang="fr-FR" sz="2000" b="1" dirty="0">
                <a:latin typeface="Gabriola" panose="04040605051002020D02" pitchFamily="82" charset="0"/>
              </a:rPr>
              <a:t>Art et Culture « </a:t>
            </a:r>
            <a:r>
              <a:rPr lang="fr-FR" sz="2400" b="1" dirty="0" smtClean="0">
                <a:solidFill>
                  <a:srgbClr val="0070C0"/>
                </a:solidFill>
                <a:latin typeface="Gabriola" panose="04040605051002020D02" pitchFamily="82" charset="0"/>
              </a:rPr>
              <a:t>A.N.A.C.</a:t>
            </a:r>
            <a:r>
              <a:rPr lang="fr-FR" sz="2000" b="1" dirty="0">
                <a:latin typeface="Gabriola" panose="04040605051002020D02" pitchFamily="82" charset="0"/>
              </a:rPr>
              <a:t> »</a:t>
            </a:r>
            <a:r>
              <a:rPr lang="fr-FR" sz="2000" dirty="0">
                <a:latin typeface="Gabriola" panose="04040605051002020D02" pitchFamily="82" charset="0"/>
              </a:rPr>
              <a:t> est une association loi 1901 à but non </a:t>
            </a:r>
            <a:r>
              <a:rPr lang="fr-FR" sz="2000" dirty="0" smtClean="0">
                <a:latin typeface="Gabriola" panose="04040605051002020D02" pitchFamily="82" charset="0"/>
              </a:rPr>
              <a:t>lucratif.</a:t>
            </a:r>
          </a:p>
          <a:p>
            <a:r>
              <a:rPr lang="fr-FR" sz="2000" dirty="0">
                <a:latin typeface="Gabriola" panose="04040605051002020D02" pitchFamily="82" charset="0"/>
              </a:rPr>
              <a:t> </a:t>
            </a:r>
          </a:p>
          <a:p>
            <a:r>
              <a:rPr lang="fr-FR" sz="2000" dirty="0" smtClean="0">
                <a:latin typeface="Gabriola" panose="04040605051002020D02" pitchFamily="82" charset="0"/>
              </a:rPr>
              <a:t>Elle </a:t>
            </a:r>
            <a:r>
              <a:rPr lang="fr-FR" sz="2000" dirty="0">
                <a:latin typeface="Gabriola" panose="04040605051002020D02" pitchFamily="82" charset="0"/>
              </a:rPr>
              <a:t>est administrée par un bureau composé par :</a:t>
            </a:r>
          </a:p>
          <a:p>
            <a:r>
              <a:rPr lang="fr-FR" sz="2000" dirty="0">
                <a:latin typeface="Gabriola" panose="04040605051002020D02" pitchFamily="82" charset="0"/>
              </a:rPr>
              <a:t> </a:t>
            </a:r>
          </a:p>
          <a:p>
            <a:r>
              <a:rPr lang="fr-FR" sz="2000" b="1" dirty="0">
                <a:latin typeface="Gabriola" panose="04040605051002020D02" pitchFamily="82" charset="0"/>
              </a:rPr>
              <a:t>Une présidente</a:t>
            </a:r>
            <a:r>
              <a:rPr lang="fr-FR" sz="2000" dirty="0">
                <a:latin typeface="Gabriola" panose="04040605051002020D02" pitchFamily="82" charset="0"/>
              </a:rPr>
              <a:t> : Jacqueline Touches</a:t>
            </a:r>
          </a:p>
          <a:p>
            <a:r>
              <a:rPr lang="fr-FR" sz="2000" b="1" dirty="0">
                <a:latin typeface="Gabriola" panose="04040605051002020D02" pitchFamily="82" charset="0"/>
              </a:rPr>
              <a:t>Un Vice-président</a:t>
            </a:r>
            <a:r>
              <a:rPr lang="fr-FR" sz="2000" dirty="0">
                <a:latin typeface="Gabriola" panose="04040605051002020D02" pitchFamily="82" charset="0"/>
              </a:rPr>
              <a:t> : Bertrand </a:t>
            </a:r>
            <a:r>
              <a:rPr lang="fr-FR" sz="2000" dirty="0" err="1">
                <a:latin typeface="Gabriola" panose="04040605051002020D02" pitchFamily="82" charset="0"/>
              </a:rPr>
              <a:t>Jouslin</a:t>
            </a:r>
            <a:r>
              <a:rPr lang="fr-FR" sz="2000" dirty="0">
                <a:latin typeface="Gabriola" panose="04040605051002020D02" pitchFamily="82" charset="0"/>
              </a:rPr>
              <a:t> de </a:t>
            </a:r>
            <a:r>
              <a:rPr lang="fr-FR" sz="2000" dirty="0" err="1">
                <a:latin typeface="Gabriola" panose="04040605051002020D02" pitchFamily="82" charset="0"/>
              </a:rPr>
              <a:t>Noray</a:t>
            </a:r>
            <a:endParaRPr lang="fr-FR" sz="2000" dirty="0">
              <a:latin typeface="Gabriola" panose="04040605051002020D02" pitchFamily="82" charset="0"/>
            </a:endParaRPr>
          </a:p>
          <a:p>
            <a:r>
              <a:rPr lang="fr-FR" sz="2000" b="1" dirty="0">
                <a:latin typeface="Gabriola" panose="04040605051002020D02" pitchFamily="82" charset="0"/>
              </a:rPr>
              <a:t>Une secrétaire :</a:t>
            </a:r>
            <a:r>
              <a:rPr lang="fr-FR" sz="2000" dirty="0">
                <a:latin typeface="Gabriola" panose="04040605051002020D02" pitchFamily="82" charset="0"/>
              </a:rPr>
              <a:t> Colette </a:t>
            </a:r>
            <a:r>
              <a:rPr lang="fr-FR" sz="2000" dirty="0" err="1">
                <a:latin typeface="Gabriola" panose="04040605051002020D02" pitchFamily="82" charset="0"/>
              </a:rPr>
              <a:t>Baeyens</a:t>
            </a:r>
            <a:endParaRPr lang="fr-FR" sz="2000" dirty="0">
              <a:latin typeface="Gabriola" panose="04040605051002020D02" pitchFamily="82" charset="0"/>
            </a:endParaRPr>
          </a:p>
          <a:p>
            <a:r>
              <a:rPr lang="fr-FR" sz="2000" b="1" dirty="0">
                <a:latin typeface="Gabriola" panose="04040605051002020D02" pitchFamily="82" charset="0"/>
              </a:rPr>
              <a:t>Une secrétaire</a:t>
            </a:r>
            <a:r>
              <a:rPr lang="fr-FR" sz="2000" dirty="0">
                <a:latin typeface="Gabriola" panose="04040605051002020D02" pitchFamily="82" charset="0"/>
              </a:rPr>
              <a:t> </a:t>
            </a:r>
            <a:r>
              <a:rPr lang="fr-FR" sz="2000" b="1" dirty="0">
                <a:latin typeface="Gabriola" panose="04040605051002020D02" pitchFamily="82" charset="0"/>
              </a:rPr>
              <a:t>adjointe</a:t>
            </a:r>
            <a:r>
              <a:rPr lang="fr-FR" sz="2000" dirty="0">
                <a:latin typeface="Gabriola" panose="04040605051002020D02" pitchFamily="82" charset="0"/>
              </a:rPr>
              <a:t> : Cérès Lamy</a:t>
            </a:r>
          </a:p>
          <a:p>
            <a:r>
              <a:rPr lang="fr-FR" sz="2000" b="1" dirty="0">
                <a:latin typeface="Gabriola" panose="04040605051002020D02" pitchFamily="82" charset="0"/>
              </a:rPr>
              <a:t>Une trésorière</a:t>
            </a:r>
            <a:r>
              <a:rPr lang="fr-FR" sz="2000" dirty="0">
                <a:latin typeface="Gabriola" panose="04040605051002020D02" pitchFamily="82" charset="0"/>
              </a:rPr>
              <a:t> : Christine Bazin </a:t>
            </a:r>
            <a:r>
              <a:rPr lang="fr-FR" sz="2000" dirty="0" err="1">
                <a:latin typeface="Gabriola" panose="04040605051002020D02" pitchFamily="82" charset="0"/>
              </a:rPr>
              <a:t>Chauvat</a:t>
            </a:r>
            <a:endParaRPr lang="fr-FR" sz="2000" dirty="0">
              <a:latin typeface="Gabriola" panose="04040605051002020D02" pitchFamily="82" charset="0"/>
            </a:endParaRPr>
          </a:p>
          <a:p>
            <a:r>
              <a:rPr lang="fr-FR" sz="2000" b="1" dirty="0">
                <a:latin typeface="Gabriola" panose="04040605051002020D02" pitchFamily="82" charset="0"/>
              </a:rPr>
              <a:t>Un trésorier adjoint</a:t>
            </a:r>
            <a:r>
              <a:rPr lang="fr-FR" sz="2000" dirty="0">
                <a:latin typeface="Gabriola" panose="04040605051002020D02" pitchFamily="82" charset="0"/>
              </a:rPr>
              <a:t> : Patrick Touches</a:t>
            </a:r>
          </a:p>
          <a:p>
            <a:r>
              <a:rPr lang="fr-FR" sz="2000" dirty="0">
                <a:latin typeface="Gabriola" panose="04040605051002020D02" pitchFamily="82" charset="0"/>
              </a:rPr>
              <a:t>  </a:t>
            </a:r>
          </a:p>
          <a:p>
            <a:pPr algn="just"/>
            <a:r>
              <a:rPr lang="fr-FR" sz="2000" b="1" i="1" u="sng" dirty="0">
                <a:latin typeface="Gabriola" panose="04040605051002020D02" pitchFamily="82" charset="0"/>
              </a:rPr>
              <a:t>Elle a pour </a:t>
            </a:r>
            <a:r>
              <a:rPr lang="fr-FR" sz="2000" b="1" i="1" u="sng" dirty="0" smtClean="0">
                <a:latin typeface="Gabriola" panose="04040605051002020D02" pitchFamily="82" charset="0"/>
              </a:rPr>
              <a:t>but</a:t>
            </a:r>
            <a:r>
              <a:rPr lang="fr-FR" sz="2000" b="1" i="1" u="sng" dirty="0">
                <a:latin typeface="Gabriola" panose="04040605051002020D02" pitchFamily="82" charset="0"/>
              </a:rPr>
              <a:t> </a:t>
            </a:r>
            <a:r>
              <a:rPr lang="fr-FR" sz="2000" b="1" i="1" u="sng" dirty="0" smtClean="0">
                <a:latin typeface="Gabriola" panose="04040605051002020D02" pitchFamily="82" charset="0"/>
              </a:rPr>
              <a:t>: </a:t>
            </a:r>
            <a:r>
              <a:rPr lang="fr-FR" sz="2000" b="1" i="1" u="sng" dirty="0">
                <a:latin typeface="Gabriola" panose="04040605051002020D02" pitchFamily="82" charset="0"/>
              </a:rPr>
              <a:t>le développement culturel, artistique et économique du canton de </a:t>
            </a:r>
            <a:r>
              <a:rPr lang="fr-FR" sz="2000" b="1" i="1" dirty="0">
                <a:latin typeface="Gabriola" panose="04040605051002020D02" pitchFamily="82" charset="0"/>
              </a:rPr>
              <a:t>Neuvy Saint </a:t>
            </a:r>
            <a:r>
              <a:rPr lang="fr-FR" sz="2000" b="1" i="1" dirty="0" err="1">
                <a:latin typeface="Gabriola" panose="04040605051002020D02" pitchFamily="82" charset="0"/>
              </a:rPr>
              <a:t>Sépulchre</a:t>
            </a:r>
            <a:r>
              <a:rPr lang="fr-FR" sz="1600" b="1" i="1" u="sng" dirty="0" smtClean="0">
                <a:latin typeface="Gabriola" panose="04040605051002020D02" pitchFamily="82" charset="0"/>
              </a:rPr>
              <a:t>.</a:t>
            </a:r>
          </a:p>
          <a:p>
            <a:pPr algn="just"/>
            <a:endParaRPr lang="fr-FR" sz="1600" b="1" i="1" u="sng" dirty="0" smtClean="0">
              <a:latin typeface="Gabriola" panose="04040605051002020D02" pitchFamily="82" charset="0"/>
            </a:endParaRPr>
          </a:p>
          <a:p>
            <a:pPr algn="just"/>
            <a:r>
              <a:rPr lang="fr-FR" sz="1600" u="sng" dirty="0" smtClean="0">
                <a:latin typeface="Gabriola" panose="04040605051002020D02" pitchFamily="82" charset="0"/>
                <a:hlinkClick r:id="rId2"/>
              </a:rPr>
              <a:t>http:torep.fr/anac</a:t>
            </a:r>
            <a:r>
              <a:rPr lang="fr-FR" sz="1600" dirty="0" smtClean="0">
                <a:latin typeface="Gabriola" panose="04040605051002020D02" pitchFamily="82" charset="0"/>
                <a:hlinkClick r:id="rId2"/>
              </a:rPr>
              <a:t> </a:t>
            </a:r>
            <a:r>
              <a:rPr lang="fr-FR" sz="1600" dirty="0" smtClean="0">
                <a:latin typeface="Gabriola" panose="04040605051002020D02" pitchFamily="82" charset="0"/>
              </a:rPr>
              <a:t>                                                  </a:t>
            </a:r>
            <a:r>
              <a:rPr lang="fr-FR" sz="1600" u="sng" dirty="0" smtClean="0">
                <a:latin typeface="Gabriola" panose="04040605051002020D02" pitchFamily="82" charset="0"/>
                <a:hlinkClick r:id="rId3"/>
              </a:rPr>
              <a:t>https://facebook.com/anac36</a:t>
            </a:r>
            <a:r>
              <a:rPr lang="fr-FR" sz="1600" dirty="0" smtClean="0">
                <a:latin typeface="Gabriola" panose="04040605051002020D02" pitchFamily="82" charset="0"/>
              </a:rPr>
              <a:t>                                     </a:t>
            </a:r>
            <a:r>
              <a:rPr lang="fr-FR" sz="1600" u="sng" dirty="0" smtClean="0">
                <a:latin typeface="Gabriola" panose="04040605051002020D02" pitchFamily="82" charset="0"/>
                <a:hlinkClick r:id="rId4"/>
              </a:rPr>
              <a:t>anacneuvy@orange.fr</a:t>
            </a:r>
            <a:endParaRPr lang="fr-FR" sz="1600" dirty="0">
              <a:latin typeface="Gabriola" panose="04040605051002020D02" pitchFamily="82" charset="0"/>
            </a:endParaRPr>
          </a:p>
        </p:txBody>
      </p:sp>
    </p:spTree>
    <p:extLst>
      <p:ext uri="{BB962C8B-B14F-4D97-AF65-F5344CB8AC3E}">
        <p14:creationId xmlns:p14="http://schemas.microsoft.com/office/powerpoint/2010/main" val="236861375"/>
      </p:ext>
    </p:extLst>
  </p:cSld>
  <p:clrMapOvr>
    <a:masterClrMapping/>
  </p:clrMapOvr>
  <p:transition spd="slow" advTm="276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1124744"/>
            <a:ext cx="6984776" cy="4154984"/>
          </a:xfrm>
          <a:prstGeom prst="rect">
            <a:avLst/>
          </a:prstGeom>
          <a:noFill/>
        </p:spPr>
        <p:txBody>
          <a:bodyPr wrap="square" rtlCol="0">
            <a:spAutoFit/>
          </a:bodyPr>
          <a:lstStyle/>
          <a:p>
            <a:pPr algn="ctr"/>
            <a:r>
              <a:rPr lang="fr-FR" sz="4000" b="1" u="sng" dirty="0">
                <a:solidFill>
                  <a:srgbClr val="0070C0"/>
                </a:solidFill>
                <a:latin typeface="Gabriola" panose="04040605051002020D02" pitchFamily="82" charset="0"/>
              </a:rPr>
              <a:t>Notre projet associatif</a:t>
            </a:r>
          </a:p>
          <a:p>
            <a:r>
              <a:rPr lang="fr-FR" dirty="0">
                <a:latin typeface="Gabriola" panose="04040605051002020D02" pitchFamily="82" charset="0"/>
              </a:rPr>
              <a:t> </a:t>
            </a:r>
          </a:p>
          <a:p>
            <a:r>
              <a:rPr lang="fr-FR" dirty="0">
                <a:latin typeface="Gabriola" panose="04040605051002020D02" pitchFamily="82" charset="0"/>
              </a:rPr>
              <a:t> </a:t>
            </a:r>
          </a:p>
          <a:p>
            <a:r>
              <a:rPr lang="fr-FR" sz="3200" b="1" dirty="0" smtClean="0">
                <a:solidFill>
                  <a:srgbClr val="C00000"/>
                </a:solidFill>
                <a:latin typeface="Gabriola" panose="04040605051002020D02" pitchFamily="82" charset="0"/>
              </a:rPr>
              <a:t>La </a:t>
            </a:r>
            <a:r>
              <a:rPr lang="fr-FR" sz="3200" b="1" dirty="0">
                <a:solidFill>
                  <a:srgbClr val="C00000"/>
                </a:solidFill>
                <a:latin typeface="Gabriola" panose="04040605051002020D02" pitchFamily="82" charset="0"/>
              </a:rPr>
              <a:t>culture : </a:t>
            </a:r>
            <a:endParaRPr lang="fr-FR" sz="3200" dirty="0">
              <a:solidFill>
                <a:srgbClr val="C00000"/>
              </a:solidFill>
              <a:latin typeface="Gabriola" panose="04040605051002020D02" pitchFamily="82" charset="0"/>
            </a:endParaRPr>
          </a:p>
          <a:p>
            <a:r>
              <a:rPr lang="fr-FR" b="1" dirty="0">
                <a:latin typeface="Gabriola" panose="04040605051002020D02" pitchFamily="82" charset="0"/>
              </a:rPr>
              <a:t> </a:t>
            </a:r>
            <a:endParaRPr lang="fr-FR" dirty="0">
              <a:latin typeface="Gabriola" panose="04040605051002020D02" pitchFamily="82" charset="0"/>
            </a:endParaRPr>
          </a:p>
          <a:p>
            <a:r>
              <a:rPr lang="fr-FR" sz="2400" dirty="0">
                <a:latin typeface="Gabriola" panose="04040605051002020D02" pitchFamily="82" charset="0"/>
              </a:rPr>
              <a:t>L’association s’est créée à partir de deux des piliers fondamentaux de la culture que sont l’art et l’histoire.</a:t>
            </a:r>
          </a:p>
          <a:p>
            <a:r>
              <a:rPr lang="fr-FR" sz="2400" b="1" dirty="0">
                <a:latin typeface="Gabriola" panose="04040605051002020D02" pitchFamily="82" charset="0"/>
              </a:rPr>
              <a:t>L’art</a:t>
            </a:r>
            <a:r>
              <a:rPr lang="fr-FR" sz="2400" dirty="0">
                <a:latin typeface="Gabriola" panose="04040605051002020D02" pitchFamily="82" charset="0"/>
              </a:rPr>
              <a:t> sous toutes les formes mais principalement : </a:t>
            </a:r>
          </a:p>
          <a:p>
            <a:r>
              <a:rPr lang="fr-FR" sz="2400" dirty="0">
                <a:latin typeface="Gabriola" panose="04040605051002020D02" pitchFamily="82" charset="0"/>
              </a:rPr>
              <a:t>La littérature : livres, poèmes, récits, beaux textes.</a:t>
            </a:r>
          </a:p>
          <a:p>
            <a:r>
              <a:rPr lang="fr-FR" sz="2400" dirty="0">
                <a:latin typeface="Gabriola" panose="04040605051002020D02" pitchFamily="82" charset="0"/>
              </a:rPr>
              <a:t>Le langage avec la lecture à haute voix, le théâtre.   </a:t>
            </a:r>
          </a:p>
          <a:p>
            <a:endParaRPr lang="fr-FR" dirty="0"/>
          </a:p>
        </p:txBody>
      </p:sp>
      <p:pic>
        <p:nvPicPr>
          <p:cNvPr id="3074" name="Picture 2" descr="\\PERIAL-FICH\Doc\DESSOLLIERE\perso\théatre Lys Saint Georges\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788440"/>
            <a:ext cx="1686151" cy="224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67453"/>
      </p:ext>
    </p:extLst>
  </p:cSld>
  <p:clrMapOvr>
    <a:masterClrMapping/>
  </p:clrMapOvr>
  <p:transition spd="slow" advTm="200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anim calcmode="lin" valueType="num">
                                      <p:cBhvr>
                                        <p:cTn id="14" dur="1000" fill="hold"/>
                                        <p:tgtEl>
                                          <p:spTgt spid="3074"/>
                                        </p:tgtEl>
                                        <p:attrNameLst>
                                          <p:attrName>ppt_x</p:attrName>
                                        </p:attrNameLst>
                                      </p:cBhvr>
                                      <p:tavLst>
                                        <p:tav tm="0">
                                          <p:val>
                                            <p:strVal val="#ppt_x"/>
                                          </p:val>
                                        </p:tav>
                                        <p:tav tm="100000">
                                          <p:val>
                                            <p:strVal val="#ppt_x"/>
                                          </p:val>
                                        </p:tav>
                                      </p:tavLst>
                                    </p:anim>
                                    <p:anim calcmode="lin" valueType="num">
                                      <p:cBhvr>
                                        <p:cTn id="1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692696"/>
            <a:ext cx="6984776" cy="4216539"/>
          </a:xfrm>
          <a:prstGeom prst="rect">
            <a:avLst/>
          </a:prstGeom>
          <a:noFill/>
        </p:spPr>
        <p:txBody>
          <a:bodyPr wrap="square" rtlCol="0">
            <a:spAutoFit/>
          </a:bodyPr>
          <a:lstStyle/>
          <a:p>
            <a:pPr algn="ctr"/>
            <a:r>
              <a:rPr lang="fr-FR" sz="4000" b="1" u="sng" dirty="0">
                <a:solidFill>
                  <a:srgbClr val="0070C0"/>
                </a:solidFill>
                <a:latin typeface="Gabriola" panose="04040605051002020D02" pitchFamily="82" charset="0"/>
              </a:rPr>
              <a:t>Notre projet associatif</a:t>
            </a:r>
          </a:p>
          <a:p>
            <a:r>
              <a:rPr lang="fr-FR" dirty="0">
                <a:latin typeface="Gabriola" panose="04040605051002020D02" pitchFamily="82" charset="0"/>
              </a:rPr>
              <a:t> </a:t>
            </a:r>
          </a:p>
          <a:p>
            <a:r>
              <a:rPr lang="fr-FR" dirty="0">
                <a:latin typeface="Gabriola" panose="04040605051002020D02" pitchFamily="82" charset="0"/>
              </a:rPr>
              <a:t> </a:t>
            </a:r>
          </a:p>
          <a:p>
            <a:r>
              <a:rPr lang="fr-FR" sz="3200" b="1" dirty="0">
                <a:solidFill>
                  <a:srgbClr val="C00000"/>
                </a:solidFill>
                <a:latin typeface="Gabriola" panose="04040605051002020D02" pitchFamily="82" charset="0"/>
              </a:rPr>
              <a:t>L’histoire :</a:t>
            </a:r>
          </a:p>
          <a:p>
            <a:r>
              <a:rPr lang="fr-FR" sz="3200" b="1" dirty="0"/>
              <a:t> </a:t>
            </a:r>
            <a:endParaRPr lang="fr-FR" sz="3200" dirty="0"/>
          </a:p>
          <a:p>
            <a:r>
              <a:rPr lang="fr-FR" sz="2400" dirty="0">
                <a:latin typeface="Gabriola" panose="04040605051002020D02" pitchFamily="82" charset="0"/>
              </a:rPr>
              <a:t>La France, pays de vieille culture, est riche de son  histoire. Les vestiges du passé y sont  nombreux : châteaux, églises, abbayes, monuments. </a:t>
            </a:r>
          </a:p>
          <a:p>
            <a:r>
              <a:rPr lang="fr-FR" sz="2400" dirty="0">
                <a:latin typeface="Gabriola" panose="04040605051002020D02" pitchFamily="82" charset="0"/>
              </a:rPr>
              <a:t>A Neuvy Saint Sépulchre, notre basilique, construite sur le modèle de celle de Jérusalem a souvent inspiré l’association et donné lieu à de beaux </a:t>
            </a:r>
            <a:r>
              <a:rPr lang="fr-FR" sz="2400" dirty="0" smtClean="0">
                <a:latin typeface="Gabriola" panose="04040605051002020D02" pitchFamily="82" charset="0"/>
              </a:rPr>
              <a:t>spectacles.</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0096" y="4581128"/>
            <a:ext cx="2171734" cy="1628800"/>
          </a:xfrm>
          <a:prstGeom prst="rect">
            <a:avLst/>
          </a:prstGeom>
        </p:spPr>
      </p:pic>
    </p:spTree>
    <p:extLst>
      <p:ext uri="{BB962C8B-B14F-4D97-AF65-F5344CB8AC3E}">
        <p14:creationId xmlns:p14="http://schemas.microsoft.com/office/powerpoint/2010/main" val="2933954149"/>
      </p:ext>
    </p:extLst>
  </p:cSld>
  <p:clrMapOvr>
    <a:masterClrMapping/>
  </p:clrMapOvr>
  <p:transition spd="slow" advTm="2040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4462760"/>
          </a:xfrm>
          <a:prstGeom prst="rect">
            <a:avLst/>
          </a:prstGeom>
          <a:noFill/>
        </p:spPr>
        <p:txBody>
          <a:bodyPr wrap="square" rtlCol="0">
            <a:spAutoFit/>
          </a:bodyPr>
          <a:lstStyle/>
          <a:p>
            <a:pPr algn="ctr"/>
            <a:r>
              <a:rPr lang="fr-FR" sz="4000" b="1" u="sng" dirty="0">
                <a:solidFill>
                  <a:srgbClr val="0070C0"/>
                </a:solidFill>
                <a:latin typeface="Gabriola" panose="04040605051002020D02" pitchFamily="82" charset="0"/>
              </a:rPr>
              <a:t>Notre projet associatif</a:t>
            </a:r>
          </a:p>
          <a:p>
            <a:r>
              <a:rPr lang="fr-FR" dirty="0">
                <a:latin typeface="Gabriola" panose="04040605051002020D02" pitchFamily="82" charset="0"/>
              </a:rPr>
              <a:t> </a:t>
            </a:r>
          </a:p>
          <a:p>
            <a:r>
              <a:rPr lang="fr-FR" dirty="0">
                <a:latin typeface="Gabriola" panose="04040605051002020D02" pitchFamily="82" charset="0"/>
              </a:rPr>
              <a:t> </a:t>
            </a:r>
          </a:p>
          <a:p>
            <a:r>
              <a:rPr lang="fr-FR" sz="3200" b="1" dirty="0" smtClean="0">
                <a:solidFill>
                  <a:srgbClr val="C00000"/>
                </a:solidFill>
                <a:latin typeface="Gabriola" panose="04040605051002020D02" pitchFamily="82" charset="0"/>
              </a:rPr>
              <a:t>L’amitié :</a:t>
            </a:r>
          </a:p>
          <a:p>
            <a:endParaRPr lang="fr-FR" sz="3200" b="1" dirty="0" smtClean="0">
              <a:solidFill>
                <a:srgbClr val="C00000"/>
              </a:solidFill>
              <a:latin typeface="Gabriola" panose="04040605051002020D02" pitchFamily="82" charset="0"/>
            </a:endParaRPr>
          </a:p>
          <a:p>
            <a:r>
              <a:rPr lang="fr-FR" sz="2400" dirty="0" smtClean="0">
                <a:latin typeface="Gabriola" panose="04040605051002020D02" pitchFamily="82" charset="0"/>
              </a:rPr>
              <a:t>Elle est le ciment de notre association. Créée par quelques amis qui avaient en commun le gout de l’écriture et du partage  du savoir, elle a réuni au fil du temps des personnes de milieux, d’âges, et de lieux différents.</a:t>
            </a:r>
          </a:p>
          <a:p>
            <a:r>
              <a:rPr lang="fr-FR" sz="2400" dirty="0" smtClean="0">
                <a:latin typeface="Gabriola" panose="04040605051002020D02" pitchFamily="82" charset="0"/>
              </a:rPr>
              <a:t>C’est grâce à cette amitié qu’elle peut réunir aujourd’hui pour ses spectacles entre 80 et 100 personnes.</a:t>
            </a:r>
            <a:endParaRPr lang="fr-FR" sz="14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590123"/>
            <a:ext cx="2520280" cy="18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056913"/>
      </p:ext>
    </p:extLst>
  </p:cSld>
  <p:clrMapOvr>
    <a:masterClrMapping/>
  </p:clrMapOvr>
  <p:transition spd="slow" advTm="202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1000"/>
                                        <p:tgtEl>
                                          <p:spTgt spid="4099"/>
                                        </p:tgtEl>
                                      </p:cBhvr>
                                    </p:animEffect>
                                    <p:anim calcmode="lin" valueType="num">
                                      <p:cBhvr>
                                        <p:cTn id="14" dur="1000" fill="hold"/>
                                        <p:tgtEl>
                                          <p:spTgt spid="4099"/>
                                        </p:tgtEl>
                                        <p:attrNameLst>
                                          <p:attrName>ppt_x</p:attrName>
                                        </p:attrNameLst>
                                      </p:cBhvr>
                                      <p:tavLst>
                                        <p:tav tm="0">
                                          <p:val>
                                            <p:strVal val="#ppt_x"/>
                                          </p:val>
                                        </p:tav>
                                        <p:tav tm="100000">
                                          <p:val>
                                            <p:strVal val="#ppt_x"/>
                                          </p:val>
                                        </p:tav>
                                      </p:tavLst>
                                    </p:anim>
                                    <p:anim calcmode="lin" valueType="num">
                                      <p:cBhvr>
                                        <p:cTn id="15"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5139869"/>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a:t>
            </a:r>
            <a:r>
              <a:rPr lang="fr-FR" sz="4000" b="1" u="sng" dirty="0">
                <a:solidFill>
                  <a:srgbClr val="0070C0"/>
                </a:solidFill>
                <a:latin typeface="Gabriola" panose="04040605051002020D02" pitchFamily="82" charset="0"/>
              </a:rPr>
              <a:t>objectifs</a:t>
            </a:r>
          </a:p>
          <a:p>
            <a:r>
              <a:rPr lang="fr-FR" sz="3200" dirty="0"/>
              <a:t>  </a:t>
            </a:r>
          </a:p>
          <a:p>
            <a:r>
              <a:rPr lang="fr-FR" sz="3200" b="1" dirty="0">
                <a:solidFill>
                  <a:srgbClr val="C00000"/>
                </a:solidFill>
                <a:latin typeface="Gabriola" panose="04040605051002020D02" pitchFamily="82" charset="0"/>
              </a:rPr>
              <a:t>Donner du dynamisme à notre commune</a:t>
            </a:r>
            <a:r>
              <a:rPr lang="fr-FR" sz="3200" dirty="0">
                <a:solidFill>
                  <a:srgbClr val="C00000"/>
                </a:solidFill>
                <a:latin typeface="Gabriola" panose="04040605051002020D02" pitchFamily="82" charset="0"/>
              </a:rPr>
              <a:t> :</a:t>
            </a:r>
          </a:p>
          <a:p>
            <a:r>
              <a:rPr lang="fr-FR" sz="3200" dirty="0"/>
              <a:t> </a:t>
            </a:r>
          </a:p>
          <a:p>
            <a:r>
              <a:rPr lang="fr-FR" sz="2400" dirty="0">
                <a:latin typeface="Gabriola" panose="04040605051002020D02" pitchFamily="82" charset="0"/>
              </a:rPr>
              <a:t>Les associations sont nombreuses à Neuvy Saint Sépulchre. Chacune a une spécialité bien précise : cavalcades, bals, expositions à la Basilique, foires, marchés…</a:t>
            </a:r>
          </a:p>
          <a:p>
            <a:r>
              <a:rPr lang="fr-FR" sz="2400" dirty="0" smtClean="0">
                <a:latin typeface="Gabriola" panose="04040605051002020D02" pitchFamily="82" charset="0"/>
              </a:rPr>
              <a:t>L’A.N.A.C. </a:t>
            </a:r>
            <a:r>
              <a:rPr lang="fr-FR" sz="2400" dirty="0">
                <a:latin typeface="Gabriola" panose="04040605051002020D02" pitchFamily="82" charset="0"/>
              </a:rPr>
              <a:t>en tant qu’association culturelle se devait d’être présente et de proposer des manifestations originales et qui compléteraient celles déjà existantes.</a:t>
            </a:r>
          </a:p>
          <a:p>
            <a:r>
              <a:rPr lang="fr-FR" sz="2400" dirty="0" smtClean="0">
                <a:latin typeface="Gabriola" panose="04040605051002020D02" pitchFamily="82" charset="0"/>
              </a:rPr>
              <a:t>Toutes ces manifestations sont un élément essentiel du dynamisme de notre commune.   </a:t>
            </a:r>
            <a:endParaRPr lang="fr-FR" sz="2400" dirty="0">
              <a:latin typeface="Gabriola" panose="04040605051002020D02" pitchFamily="82"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368" y="5616541"/>
            <a:ext cx="1524000" cy="457200"/>
          </a:xfrm>
          <a:prstGeom prst="rect">
            <a:avLst/>
          </a:prstGeom>
        </p:spPr>
      </p:pic>
    </p:spTree>
    <p:extLst>
      <p:ext uri="{BB962C8B-B14F-4D97-AF65-F5344CB8AC3E}">
        <p14:creationId xmlns:p14="http://schemas.microsoft.com/office/powerpoint/2010/main" val="1590409323"/>
      </p:ext>
    </p:extLst>
  </p:cSld>
  <p:clrMapOvr>
    <a:masterClrMapping/>
  </p:clrMapOvr>
  <p:transition spd="slow" advTm="311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5"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332656"/>
            <a:ext cx="6984776" cy="4462760"/>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a:t>
            </a:r>
            <a:r>
              <a:rPr lang="fr-FR" sz="4000" b="1" u="sng" dirty="0">
                <a:solidFill>
                  <a:srgbClr val="0070C0"/>
                </a:solidFill>
                <a:latin typeface="Gabriola" panose="04040605051002020D02" pitchFamily="82" charset="0"/>
              </a:rPr>
              <a:t>objectifs</a:t>
            </a:r>
          </a:p>
          <a:p>
            <a:r>
              <a:rPr lang="fr-FR" sz="2000" dirty="0"/>
              <a:t>  </a:t>
            </a:r>
          </a:p>
          <a:p>
            <a:r>
              <a:rPr lang="fr-FR" sz="3200" b="1" dirty="0" smtClean="0">
                <a:solidFill>
                  <a:srgbClr val="C00000"/>
                </a:solidFill>
                <a:latin typeface="Gabriola" panose="04040605051002020D02" pitchFamily="82" charset="0"/>
              </a:rPr>
              <a:t>Renforcer le lien social :</a:t>
            </a:r>
          </a:p>
          <a:p>
            <a:endParaRPr lang="fr-FR" sz="2000" dirty="0" smtClean="0">
              <a:latin typeface="Gabriola" panose="04040605051002020D02" pitchFamily="82" charset="0"/>
            </a:endParaRPr>
          </a:p>
          <a:p>
            <a:r>
              <a:rPr lang="fr-FR" sz="2400" dirty="0" smtClean="0">
                <a:latin typeface="Gabriola" panose="04040605051002020D02" pitchFamily="82" charset="0"/>
              </a:rPr>
              <a:t>La création d’un spectacle comme </a:t>
            </a:r>
            <a:r>
              <a:rPr lang="fr-FR" sz="2400" dirty="0">
                <a:latin typeface="Gabriola" panose="04040605051002020D02" pitchFamily="82" charset="0"/>
              </a:rPr>
              <a:t>un « </a:t>
            </a:r>
            <a:r>
              <a:rPr lang="fr-FR" sz="2400" dirty="0" smtClean="0">
                <a:latin typeface="Gabriola" panose="04040605051002020D02" pitchFamily="82" charset="0"/>
              </a:rPr>
              <a:t>son-et</a:t>
            </a:r>
            <a:r>
              <a:rPr lang="fr-FR" sz="2400" dirty="0">
                <a:latin typeface="Gabriola" panose="04040605051002020D02" pitchFamily="82" charset="0"/>
              </a:rPr>
              <a:t>-</a:t>
            </a:r>
            <a:r>
              <a:rPr lang="fr-FR" sz="2400" dirty="0" smtClean="0">
                <a:latin typeface="Gabriola" panose="04040605051002020D02" pitchFamily="82" charset="0"/>
              </a:rPr>
              <a:t>lumière </a:t>
            </a:r>
            <a:r>
              <a:rPr lang="fr-FR" sz="2400" dirty="0" smtClean="0">
                <a:latin typeface="Gabriola" panose="04040605051002020D02" pitchFamily="82" charset="0"/>
              </a:rPr>
              <a:t>» demande de nombreux bénévoles. C’est un excellent moyen de fédérer les énergies dans un projet commun.</a:t>
            </a:r>
          </a:p>
          <a:p>
            <a:r>
              <a:rPr lang="fr-FR" sz="2400" dirty="0" smtClean="0">
                <a:latin typeface="Gabriola" panose="04040605051002020D02" pitchFamily="82" charset="0"/>
              </a:rPr>
              <a:t>Figurants, organisateurs, de tout âge, tout milieu, et originaire de régions différentes, contribuent à créer un climat de convivialité et d’amitié entre les êtres. </a:t>
            </a:r>
          </a:p>
          <a:p>
            <a:r>
              <a:rPr lang="fr-FR" sz="2400" dirty="0" smtClean="0">
                <a:latin typeface="Gabriola" panose="04040605051002020D02" pitchFamily="82" charset="0"/>
              </a:rPr>
              <a:t>La réussite de nos spectacles, c’est aussi cela.</a:t>
            </a:r>
          </a:p>
        </p:txBody>
      </p:sp>
      <p:pic>
        <p:nvPicPr>
          <p:cNvPr id="5126" name="Picture 6" descr="http://www.torep.fr/anac/2013/images/100_28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7633" y="4725144"/>
            <a:ext cx="6456660" cy="173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02870"/>
      </p:ext>
    </p:extLst>
  </p:cSld>
  <p:clrMapOvr>
    <a:masterClrMapping/>
  </p:clrMapOvr>
  <p:transition spd="slow" advTm="239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6" presetClass="entr" presetSubtype="16" fill="hold" nodeType="afterEffect">
                                  <p:stCondLst>
                                    <p:cond delay="1000"/>
                                  </p:stCondLst>
                                  <p:childTnLst>
                                    <p:set>
                                      <p:cBhvr>
                                        <p:cTn id="12" dur="1" fill="hold">
                                          <p:stCondLst>
                                            <p:cond delay="0"/>
                                          </p:stCondLst>
                                        </p:cTn>
                                        <p:tgtEl>
                                          <p:spTgt spid="5126"/>
                                        </p:tgtEl>
                                        <p:attrNameLst>
                                          <p:attrName>style.visibility</p:attrName>
                                        </p:attrNameLst>
                                      </p:cBhvr>
                                      <p:to>
                                        <p:strVal val="visible"/>
                                      </p:to>
                                    </p:set>
                                    <p:animEffect transition="in" filter="circle(in)">
                                      <p:cBhvr>
                                        <p:cTn id="13"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4770537"/>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a:t>
            </a:r>
            <a:r>
              <a:rPr lang="fr-FR" sz="4000" b="1" u="sng" dirty="0">
                <a:solidFill>
                  <a:srgbClr val="0070C0"/>
                </a:solidFill>
                <a:latin typeface="Gabriola" panose="04040605051002020D02" pitchFamily="82" charset="0"/>
              </a:rPr>
              <a:t>objectifs</a:t>
            </a:r>
          </a:p>
          <a:p>
            <a:r>
              <a:rPr lang="fr-FR" sz="3200" dirty="0"/>
              <a:t>  </a:t>
            </a:r>
          </a:p>
          <a:p>
            <a:r>
              <a:rPr lang="fr-FR" sz="3200" b="1" dirty="0" smtClean="0">
                <a:solidFill>
                  <a:srgbClr val="C00000"/>
                </a:solidFill>
                <a:latin typeface="Gabriola" panose="04040605051002020D02" pitchFamily="82" charset="0"/>
              </a:rPr>
              <a:t>Mettre en valeur le patrimoine et l’histoire locale :</a:t>
            </a:r>
          </a:p>
          <a:p>
            <a:endParaRPr lang="fr-FR" sz="3200" b="1" dirty="0" smtClean="0">
              <a:solidFill>
                <a:srgbClr val="C00000"/>
              </a:solidFill>
              <a:latin typeface="Gabriola" panose="04040605051002020D02" pitchFamily="82" charset="0"/>
            </a:endParaRPr>
          </a:p>
          <a:p>
            <a:r>
              <a:rPr lang="fr-FR" sz="2400" dirty="0" smtClean="0">
                <a:latin typeface="Gabriola" panose="04040605051002020D02" pitchFamily="82" charset="0"/>
              </a:rPr>
              <a:t>On reproche aux berrichons de ne pas savoir se mettre en valeur. Notre histoire, nos traditions et notre culture méritent d’être vantées autant que les autres régions françaises. C’est ce que nous proposons de faire : L’abbaye de Varennes, la Basilique de </a:t>
            </a:r>
            <a:r>
              <a:rPr lang="fr-FR" sz="2400" dirty="0">
                <a:latin typeface="Gabriola" panose="04040605051002020D02" pitchFamily="82" charset="0"/>
              </a:rPr>
              <a:t>Neuvy Saint Sépulchre, </a:t>
            </a:r>
            <a:r>
              <a:rPr lang="fr-FR" sz="2400" dirty="0" smtClean="0">
                <a:latin typeface="Gabriola" panose="04040605051002020D02" pitchFamily="82" charset="0"/>
              </a:rPr>
              <a:t>le château de </a:t>
            </a:r>
            <a:r>
              <a:rPr lang="fr-FR" sz="2400" dirty="0">
                <a:latin typeface="Gabriola" panose="04040605051002020D02" pitchFamily="82" charset="0"/>
              </a:rPr>
              <a:t>Lys Saint Georges en </a:t>
            </a:r>
            <a:r>
              <a:rPr lang="fr-FR" sz="2400" dirty="0" smtClean="0">
                <a:latin typeface="Gabriola" panose="04040605051002020D02" pitchFamily="82" charset="0"/>
              </a:rPr>
              <a:t>sont des exemples.  Faire découvrir un site et raconter son histoire, voilà un des objectifs de notre</a:t>
            </a:r>
            <a:br>
              <a:rPr lang="fr-FR" sz="2400" dirty="0" smtClean="0">
                <a:latin typeface="Gabriola" panose="04040605051002020D02" pitchFamily="82" charset="0"/>
              </a:rPr>
            </a:br>
            <a:r>
              <a:rPr lang="fr-FR" sz="2400" dirty="0" smtClean="0">
                <a:latin typeface="Gabriola" panose="04040605051002020D02" pitchFamily="82" charset="0"/>
              </a:rPr>
              <a:t> association.</a:t>
            </a:r>
            <a:endParaRPr lang="fr-FR" sz="2400" dirty="0">
              <a:latin typeface="Gabriola" panose="04040605051002020D02" pitchFamily="82" charset="0"/>
            </a:endParaRPr>
          </a:p>
        </p:txBody>
      </p:sp>
      <p:pic>
        <p:nvPicPr>
          <p:cNvPr id="5124" name="Picture 4" descr="http://www.art-roman.net/neuvy/neuv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9035" y="4437112"/>
            <a:ext cx="1721118" cy="200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870862"/>
      </p:ext>
    </p:extLst>
  </p:cSld>
  <p:clrMapOvr>
    <a:masterClrMapping/>
  </p:clrMapOvr>
  <p:transition spd="slow" advTm="2289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21" fill="hold" nodeType="afterEffect">
                                  <p:stCondLst>
                                    <p:cond delay="1000"/>
                                  </p:stCondLst>
                                  <p:childTnLst>
                                    <p:set>
                                      <p:cBhvr>
                                        <p:cTn id="12" dur="1" fill="hold">
                                          <p:stCondLst>
                                            <p:cond delay="0"/>
                                          </p:stCondLst>
                                        </p:cTn>
                                        <p:tgtEl>
                                          <p:spTgt spid="5124"/>
                                        </p:tgtEl>
                                        <p:attrNameLst>
                                          <p:attrName>style.visibility</p:attrName>
                                        </p:attrNameLst>
                                      </p:cBhvr>
                                      <p:to>
                                        <p:strVal val="visible"/>
                                      </p:to>
                                    </p:set>
                                    <p:animEffect transition="in" filter="barn(inVertical)">
                                      <p:cBhvr>
                                        <p:cTn id="1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575" y="476672"/>
            <a:ext cx="6984776" cy="4401205"/>
          </a:xfrm>
          <a:prstGeom prst="rect">
            <a:avLst/>
          </a:prstGeom>
          <a:noFill/>
        </p:spPr>
        <p:txBody>
          <a:bodyPr wrap="square" rtlCol="0">
            <a:spAutoFit/>
          </a:bodyPr>
          <a:lstStyle/>
          <a:p>
            <a:pPr algn="ctr"/>
            <a:r>
              <a:rPr lang="fr-FR" sz="4000" b="1" u="sng" dirty="0" smtClean="0">
                <a:solidFill>
                  <a:srgbClr val="0070C0"/>
                </a:solidFill>
                <a:latin typeface="Gabriola" panose="04040605051002020D02" pitchFamily="82" charset="0"/>
              </a:rPr>
              <a:t>Nos </a:t>
            </a:r>
            <a:r>
              <a:rPr lang="fr-FR" sz="4000" b="1" u="sng" dirty="0">
                <a:solidFill>
                  <a:srgbClr val="0070C0"/>
                </a:solidFill>
                <a:latin typeface="Gabriola" panose="04040605051002020D02" pitchFamily="82" charset="0"/>
              </a:rPr>
              <a:t>objectifs</a:t>
            </a:r>
          </a:p>
          <a:p>
            <a:r>
              <a:rPr lang="fr-FR" sz="3200" dirty="0"/>
              <a:t>  </a:t>
            </a:r>
          </a:p>
          <a:p>
            <a:r>
              <a:rPr lang="fr-FR" sz="3200" b="1" dirty="0" smtClean="0">
                <a:solidFill>
                  <a:srgbClr val="C00000"/>
                </a:solidFill>
                <a:latin typeface="Gabriola" panose="04040605051002020D02" pitchFamily="82" charset="0"/>
              </a:rPr>
              <a:t>Faire connaitre notre région et y attirer des touristes :</a:t>
            </a:r>
          </a:p>
          <a:p>
            <a:endParaRPr lang="fr-FR" sz="3200" b="1" dirty="0" smtClean="0">
              <a:solidFill>
                <a:srgbClr val="C00000"/>
              </a:solidFill>
              <a:latin typeface="Gabriola" panose="04040605051002020D02" pitchFamily="82" charset="0"/>
            </a:endParaRPr>
          </a:p>
          <a:p>
            <a:r>
              <a:rPr lang="fr-FR" sz="2400" dirty="0" smtClean="0">
                <a:latin typeface="Gabriola" panose="04040605051002020D02" pitchFamily="82" charset="0"/>
              </a:rPr>
              <a:t>Le Berry est une région française mal connue, les touristes s’y arrêtent peu de temps, pourtant chacun reconnait la beauté des paysages, la présence de  nombreux sites historiques, châteaux, églises ainsi qu’une douceur de vivre bien enviable à notre époque.</a:t>
            </a:r>
          </a:p>
          <a:p>
            <a:r>
              <a:rPr lang="fr-FR" sz="2400" dirty="0" smtClean="0">
                <a:latin typeface="Gabriola" panose="04040605051002020D02" pitchFamily="82" charset="0"/>
              </a:rPr>
              <a:t>Chaque été, nos spectacles sont vus par des membres de nos familles, des amis ou des personnes en vacances ou de passage.</a:t>
            </a:r>
          </a:p>
        </p:txBody>
      </p:sp>
      <p:pic>
        <p:nvPicPr>
          <p:cNvPr id="8194" name="Picture 2" descr="http://www.aubergedantan.com/auberge/images/berry_cart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0314" y="5085184"/>
            <a:ext cx="1951298" cy="132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92164"/>
      </p:ext>
    </p:extLst>
  </p:cSld>
  <p:clrMapOvr>
    <a:masterClrMapping/>
  </p:clrMapOvr>
  <p:transition spd="slow" advTm="2305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21" fill="hold" nodeType="afterEffect">
                                  <p:stCondLst>
                                    <p:cond delay="1000"/>
                                  </p:stCondLst>
                                  <p:childTnLst>
                                    <p:set>
                                      <p:cBhvr>
                                        <p:cTn id="12" dur="1" fill="hold">
                                          <p:stCondLst>
                                            <p:cond delay="0"/>
                                          </p:stCondLst>
                                        </p:cTn>
                                        <p:tgtEl>
                                          <p:spTgt spid="8194"/>
                                        </p:tgtEl>
                                        <p:attrNameLst>
                                          <p:attrName>style.visibility</p:attrName>
                                        </p:attrNameLst>
                                      </p:cBhvr>
                                      <p:to>
                                        <p:strVal val="visible"/>
                                      </p:to>
                                    </p:set>
                                    <p:animEffect transition="in" filter="barn(inVertical)">
                                      <p:cBhvr>
                                        <p:cTn id="1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8|2.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TotalTime>
  <Words>51</Words>
  <Application>Microsoft Office PowerPoint</Application>
  <PresentationFormat>Affichage à l'écran (4:3)</PresentationFormat>
  <Paragraphs>113</Paragraphs>
  <Slides>18</Slides>
  <Notes>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DESSOLLIERE Adrien</dc:creator>
  <cp:lastModifiedBy>Jean-Paul</cp:lastModifiedBy>
  <cp:revision>41</cp:revision>
  <dcterms:created xsi:type="dcterms:W3CDTF">2015-07-15T10:58:52Z</dcterms:created>
  <dcterms:modified xsi:type="dcterms:W3CDTF">2015-08-28T12:04:52Z</dcterms:modified>
</cp:coreProperties>
</file>